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330" r:id="rId4"/>
    <p:sldId id="257" r:id="rId6"/>
    <p:sldId id="258" r:id="rId7"/>
    <p:sldId id="259" r:id="rId8"/>
    <p:sldId id="260" r:id="rId9"/>
    <p:sldId id="326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327" r:id="rId35"/>
    <p:sldId id="285" r:id="rId36"/>
    <p:sldId id="286" r:id="rId37"/>
    <p:sldId id="287" r:id="rId38"/>
    <p:sldId id="288" r:id="rId39"/>
    <p:sldId id="328" r:id="rId40"/>
    <p:sldId id="289" r:id="rId41"/>
    <p:sldId id="290" r:id="rId42"/>
    <p:sldId id="329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309" r:id="rId62"/>
    <p:sldId id="310" r:id="rId63"/>
    <p:sldId id="311" r:id="rId64"/>
    <p:sldId id="312" r:id="rId65"/>
    <p:sldId id="313" r:id="rId66"/>
    <p:sldId id="314" r:id="rId67"/>
    <p:sldId id="315" r:id="rId68"/>
    <p:sldId id="316" r:id="rId69"/>
    <p:sldId id="317" r:id="rId70"/>
    <p:sldId id="318" r:id="rId71"/>
    <p:sldId id="319" r:id="rId72"/>
    <p:sldId id="320" r:id="rId73"/>
    <p:sldId id="321" r:id="rId74"/>
    <p:sldId id="323" r:id="rId75"/>
    <p:sldId id="324" r:id="rId7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63" d="100"/>
          <a:sy n="63" d="100"/>
        </p:scale>
        <p:origin x="5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9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9" Type="http://schemas.openxmlformats.org/officeDocument/2006/relationships/tableStyles" Target="tableStyles.xml"/><Relationship Id="rId78" Type="http://schemas.openxmlformats.org/officeDocument/2006/relationships/viewProps" Target="viewProps.xml"/><Relationship Id="rId77" Type="http://schemas.openxmlformats.org/officeDocument/2006/relationships/presProps" Target="presProps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上册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874a8b168e51442c41048c3#tid=6881fc704e75f9000925ccc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选择性必修下册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slide" Target="slide40.xml"/><Relationship Id="rId3" Type="http://schemas.openxmlformats.org/officeDocument/2006/relationships/slide" Target="slide24.xml"/><Relationship Id="rId2" Type="http://schemas.openxmlformats.org/officeDocument/2006/relationships/image" Target="../media/image11.jpe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8ffa0cd2f?pid=c1a0a720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1408" y="468000"/>
            <a:ext cx="7936992" cy="482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8ffa0cd2f?pid=c1a0a720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4288" y="468000"/>
            <a:ext cx="7589520" cy="482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8ffa0cd2f?pid=c1a0a720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136" y="468000"/>
            <a:ext cx="7726680" cy="482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8ffa0cd2f?pid=c1a0a720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1992" y="468000"/>
            <a:ext cx="7744968" cy="482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8ffa0cd2f?pid=c1a0a720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6544" y="468000"/>
            <a:ext cx="8055864" cy="482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8ffa0cd2f?pid=c1a0a720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0512" y="468000"/>
            <a:ext cx="8567928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8b4ba924?pid=c1a0a720d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QB_7_BD.1_1#9e4824ff6?pid=08b4ba924&amp;color=0,0,0&amp;vtp=1&amp;bbb=1"/>
          <p:cNvSpPr/>
          <p:nvPr/>
        </p:nvSpPr>
        <p:spPr>
          <a:xfrm>
            <a:off x="612648" y="1135253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渗漉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顾视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垣墙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2_1#9e4824ff6.blank?pid=08b4ba924&amp;color=0,0,0&amp;vpa=1&amp;vtp=1&amp;bbb=1"/>
          <p:cNvSpPr/>
          <p:nvPr/>
        </p:nvSpPr>
        <p:spPr>
          <a:xfrm>
            <a:off x="1689767" y="1104773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旧日的，原来的</a:t>
            </a:r>
            <a:endParaRPr lang="en-US" altLang="zh-CN" sz="2800" dirty="0"/>
          </a:p>
        </p:txBody>
      </p:sp>
      <p:sp>
        <p:nvSpPr>
          <p:cNvPr id="6" name="QB_7_AN.4_1#9e4824ff6.blank?pid=08b4ba924&amp;color=0,0,0&amp;vpa=2&amp;vtp=1&amp;bbb=1"/>
          <p:cNvSpPr/>
          <p:nvPr/>
        </p:nvSpPr>
        <p:spPr>
          <a:xfrm>
            <a:off x="2045367" y="1752473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一丈见方</a:t>
            </a:r>
            <a:endParaRPr lang="en-US" altLang="zh-CN" sz="2800" dirty="0"/>
          </a:p>
        </p:txBody>
      </p:sp>
      <p:sp>
        <p:nvSpPr>
          <p:cNvPr id="8" name="QB_7_AN.6_1#9e4824ff6.blank?pid=08b4ba924&amp;color=0,0,0&amp;vpa=3&amp;vtp=1&amp;bbb=1"/>
          <p:cNvSpPr/>
          <p:nvPr/>
        </p:nvSpPr>
        <p:spPr>
          <a:xfrm>
            <a:off x="2045367" y="24001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渗漏</a:t>
            </a:r>
            <a:endParaRPr lang="en-US" altLang="zh-CN" sz="2800" dirty="0"/>
          </a:p>
        </p:txBody>
      </p:sp>
      <p:sp>
        <p:nvSpPr>
          <p:cNvPr id="10" name="QB_7_AN.8_1#9e4824ff6.blank?pid=08b4ba924&amp;color=0,0,0&amp;vpa=4&amp;vtp=1&amp;bbb=1"/>
          <p:cNvSpPr/>
          <p:nvPr/>
        </p:nvSpPr>
        <p:spPr>
          <a:xfrm>
            <a:off x="2223167" y="3047873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往下流</a:t>
            </a:r>
            <a:endParaRPr lang="en-US" altLang="zh-CN" sz="2800" dirty="0"/>
          </a:p>
        </p:txBody>
      </p:sp>
      <p:sp>
        <p:nvSpPr>
          <p:cNvPr id="12" name="QB_7_AN.10_1#9e4824ff6.blank?pid=08b4ba924&amp;color=0,0,0&amp;vpa=5&amp;vtp=1&amp;bbb=1"/>
          <p:cNvSpPr/>
          <p:nvPr/>
        </p:nvSpPr>
        <p:spPr>
          <a:xfrm>
            <a:off x="1867567" y="36955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书桌</a:t>
            </a:r>
            <a:endParaRPr lang="en-US" altLang="zh-CN" sz="2800" dirty="0"/>
          </a:p>
        </p:txBody>
      </p:sp>
      <p:sp>
        <p:nvSpPr>
          <p:cNvPr id="14" name="QB_7_AN.12_1#9e4824ff6.blank?pid=08b4ba924&amp;color=0,0,0&amp;vpa=6&amp;vtp=1&amp;bbb=1"/>
          <p:cNvSpPr/>
          <p:nvPr/>
        </p:nvSpPr>
        <p:spPr>
          <a:xfrm>
            <a:off x="2045367" y="43432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环视</a:t>
            </a:r>
            <a:endParaRPr lang="en-US" altLang="zh-CN" sz="2800" dirty="0"/>
          </a:p>
        </p:txBody>
      </p:sp>
      <p:sp>
        <p:nvSpPr>
          <p:cNvPr id="16" name="QB_7_AN.14_1#9e4824ff6.blank?pid=08b4ba924&amp;color=0,0,0&amp;vpa=7&amp;vtp=1&amp;bbb=1"/>
          <p:cNvSpPr/>
          <p:nvPr/>
        </p:nvSpPr>
        <p:spPr>
          <a:xfrm>
            <a:off x="2045367" y="49909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朝北</a:t>
            </a:r>
            <a:endParaRPr lang="en-US" altLang="zh-CN" sz="2800" dirty="0"/>
          </a:p>
        </p:txBody>
      </p:sp>
      <p:sp>
        <p:nvSpPr>
          <p:cNvPr id="18" name="QB_7_AN.16_1#9e4824ff6.blank?pid=08b4ba924&amp;color=0,0,0&amp;vpa=8&amp;vtp=1&amp;bbb=1"/>
          <p:cNvSpPr/>
          <p:nvPr/>
        </p:nvSpPr>
        <p:spPr>
          <a:xfrm>
            <a:off x="2210467" y="5617718"/>
            <a:ext cx="7045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用作动词，砌上垣墙。垣，矮墙，也泛指墙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  <p:bldP spid="14" grpId="0" animBg="1" build="p"/>
      <p:bldP spid="16" grpId="0" animBg="1" build="p"/>
      <p:bldP spid="18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_1#0b14843e1?pid=08b4ba924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洞然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栏楯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偃仰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啸歌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冥然兀坐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三五之夜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珊珊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8_1#0b14843e1.blank?pid=08b4ba924&amp;color=0,0,0&amp;vpa=9&amp;vtp=1&amp;bbb=1"/>
          <p:cNvSpPr/>
          <p:nvPr/>
        </p:nvSpPr>
        <p:spPr>
          <a:xfrm>
            <a:off x="2223167" y="4358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明亮的样子</a:t>
            </a:r>
            <a:endParaRPr lang="en-US" altLang="zh-CN" sz="2800" dirty="0"/>
          </a:p>
        </p:txBody>
      </p:sp>
      <p:sp>
        <p:nvSpPr>
          <p:cNvPr id="5" name="QB_7_AN.20_1#0b14843e1.blank?pid=08b4ba924&amp;color=0,0,0&amp;vpa=10&amp;vtp=1&amp;bbb=1"/>
          <p:cNvSpPr/>
          <p:nvPr/>
        </p:nvSpPr>
        <p:spPr>
          <a:xfrm>
            <a:off x="20453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栏杆</a:t>
            </a:r>
            <a:endParaRPr lang="en-US" altLang="zh-CN" sz="2800" dirty="0"/>
          </a:p>
        </p:txBody>
      </p:sp>
      <p:sp>
        <p:nvSpPr>
          <p:cNvPr id="7" name="QB_7_AN.22_1#0b14843e1.blank?pid=08b4ba924&amp;color=0,0,0&amp;vpa=11&amp;vtp=1&amp;bbb=1"/>
          <p:cNvSpPr/>
          <p:nvPr/>
        </p:nvSpPr>
        <p:spPr>
          <a:xfrm>
            <a:off x="2286667" y="1731264"/>
            <a:ext cx="41878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俯仰，这里指安居、休息</a:t>
            </a:r>
            <a:endParaRPr lang="en-US" altLang="zh-CN" sz="2800" dirty="0"/>
          </a:p>
        </p:txBody>
      </p:sp>
      <p:sp>
        <p:nvSpPr>
          <p:cNvPr id="9" name="QB_7_AN.24_1#0b14843e1.blank?pid=08b4ba924&amp;color=0,0,0&amp;vpa=12&amp;vtp=1&amp;bbb=1"/>
          <p:cNvSpPr/>
          <p:nvPr/>
        </p:nvSpPr>
        <p:spPr>
          <a:xfrm>
            <a:off x="2108867" y="23789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长啸歌吟</a:t>
            </a:r>
            <a:endParaRPr lang="en-US" altLang="zh-CN" sz="2800" dirty="0"/>
          </a:p>
        </p:txBody>
      </p:sp>
      <p:sp>
        <p:nvSpPr>
          <p:cNvPr id="11" name="QB_7_AN.26_1#0b14843e1.blank?pid=08b4ba924&amp;color=0,0,0&amp;vpa=13&amp;vtp=1&amp;bbb=1"/>
          <p:cNvSpPr/>
          <p:nvPr/>
        </p:nvSpPr>
        <p:spPr>
          <a:xfrm>
            <a:off x="2997867" y="30266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静静地独自端坐</a:t>
            </a:r>
            <a:endParaRPr lang="en-US" altLang="zh-CN" sz="2800" dirty="0"/>
          </a:p>
        </p:txBody>
      </p:sp>
      <p:sp>
        <p:nvSpPr>
          <p:cNvPr id="13" name="QB_7_AN.28_1#0b14843e1.blank?pid=08b4ba924&amp;color=0,0,0&amp;vpa=14&amp;vtp=1&amp;bbb=1"/>
          <p:cNvSpPr/>
          <p:nvPr/>
        </p:nvSpPr>
        <p:spPr>
          <a:xfrm>
            <a:off x="2820067" y="36743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农历每月十五的夜晚</a:t>
            </a:r>
            <a:endParaRPr lang="en-US" altLang="zh-CN" sz="2800" dirty="0"/>
          </a:p>
        </p:txBody>
      </p:sp>
      <p:sp>
        <p:nvSpPr>
          <p:cNvPr id="15" name="QB_7_AN.30_1#0b14843e1.blank?pid=08b4ba924&amp;color=0,0,0&amp;vpa=15&amp;vtp=1&amp;bbb=1"/>
          <p:cNvSpPr/>
          <p:nvPr/>
        </p:nvSpPr>
        <p:spPr>
          <a:xfrm>
            <a:off x="2375567" y="43220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树影摇动的样子</a:t>
            </a:r>
            <a:endParaRPr lang="en-US" altLang="zh-CN" sz="2800" dirty="0"/>
          </a:p>
        </p:txBody>
      </p:sp>
      <p:sp>
        <p:nvSpPr>
          <p:cNvPr id="17" name="QB_7_AN.32_1#0b14843e1.blank?pid=08b4ba924&amp;color=0,0,0&amp;vpa=16&amp;vtp=1&amp;bbb=1"/>
          <p:cNvSpPr/>
          <p:nvPr/>
        </p:nvSpPr>
        <p:spPr>
          <a:xfrm>
            <a:off x="2375567" y="49697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在此以前</a:t>
            </a:r>
            <a:endParaRPr lang="en-US" altLang="zh-CN" sz="2800" dirty="0"/>
          </a:p>
        </p:txBody>
      </p:sp>
      <p:sp>
        <p:nvSpPr>
          <p:cNvPr id="19" name="QB_7_AN.34_1#0b14843e1.blank?pid=08b4ba924&amp;color=0,0,0&amp;vpa=17&amp;vtp=1&amp;bbb=1"/>
          <p:cNvSpPr/>
          <p:nvPr/>
        </p:nvSpPr>
        <p:spPr>
          <a:xfrm>
            <a:off x="2019967" y="55965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1#5ae13df69?pid=08b4ba924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诸父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异爨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⑳.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㉑.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㉒.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㉓.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先大母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㉔.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乳二世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㉕.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㉖.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36_1#5ae13df69.blank?pid=08b4ba924&amp;color=0,0,0&amp;vpa=18&amp;vtp=1&amp;bbb=1"/>
          <p:cNvSpPr/>
          <p:nvPr/>
        </p:nvSpPr>
        <p:spPr>
          <a:xfrm>
            <a:off x="2197767" y="435864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伯父、叔父的统称</a:t>
            </a:r>
            <a:endParaRPr lang="en-US" altLang="zh-CN" sz="2800" dirty="0"/>
          </a:p>
        </p:txBody>
      </p:sp>
      <p:sp>
        <p:nvSpPr>
          <p:cNvPr id="5" name="QB_7_AN.38_1#5ae13df69.blank?pid=08b4ba924&amp;color=0,0,0&amp;vpa=19&amp;vtp=1&amp;bbb=1"/>
          <p:cNvSpPr/>
          <p:nvPr/>
        </p:nvSpPr>
        <p:spPr>
          <a:xfrm>
            <a:off x="2197767" y="1083564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分灶做饭，意思是分家</a:t>
            </a:r>
            <a:endParaRPr lang="en-US" altLang="zh-CN" sz="2800" dirty="0"/>
          </a:p>
        </p:txBody>
      </p:sp>
      <p:sp>
        <p:nvSpPr>
          <p:cNvPr id="7" name="QB_7_AN.40_1#5ae13df69.blank?pid=08b4ba924&amp;color=0,0,0&amp;vpa=20&amp;vtp=1&amp;bbb=1"/>
          <p:cNvSpPr/>
          <p:nvPr/>
        </p:nvSpPr>
        <p:spPr>
          <a:xfrm>
            <a:off x="1842167" y="17312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不久后</a:t>
            </a:r>
            <a:endParaRPr lang="en-US" altLang="zh-CN" sz="2800" dirty="0"/>
          </a:p>
        </p:txBody>
      </p:sp>
      <p:sp>
        <p:nvSpPr>
          <p:cNvPr id="9" name="QB_7_AN.42_1#5ae13df69.blank?pid=08b4ba924&amp;color=0,0,0&amp;vpa=21&amp;vtp=1&amp;bbb=1"/>
          <p:cNvSpPr/>
          <p:nvPr/>
        </p:nvSpPr>
        <p:spPr>
          <a:xfrm>
            <a:off x="1778667" y="23789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总共，共</a:t>
            </a:r>
            <a:endParaRPr lang="en-US" altLang="zh-CN" sz="2800" dirty="0"/>
          </a:p>
        </p:txBody>
      </p:sp>
      <p:sp>
        <p:nvSpPr>
          <p:cNvPr id="11" name="QB_7_AN.44_1#5ae13df69.blank?pid=08b4ba924&amp;color=0,0,0&amp;vpa=22&amp;vtp=1&amp;bbb=1"/>
          <p:cNvSpPr/>
          <p:nvPr/>
        </p:nvSpPr>
        <p:spPr>
          <a:xfrm>
            <a:off x="1956467" y="30266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两次</a:t>
            </a:r>
            <a:endParaRPr lang="en-US" altLang="zh-CN" sz="2800" dirty="0"/>
          </a:p>
        </p:txBody>
      </p:sp>
      <p:sp>
        <p:nvSpPr>
          <p:cNvPr id="13" name="QB_7_AN.46_1#5ae13df69.blank?pid=08b4ba924&amp;color=0,0,0&amp;vpa=23&amp;vtp=1&amp;bbb=1"/>
          <p:cNvSpPr/>
          <p:nvPr/>
        </p:nvSpPr>
        <p:spPr>
          <a:xfrm>
            <a:off x="2489867" y="36743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去世的祖母</a:t>
            </a:r>
            <a:endParaRPr lang="en-US" altLang="zh-CN" sz="2800" dirty="0"/>
          </a:p>
        </p:txBody>
      </p:sp>
      <p:sp>
        <p:nvSpPr>
          <p:cNvPr id="15" name="QB_7_AN.48_1#5ae13df69.blank?pid=08b4ba924&amp;color=0,0,0&amp;vpa=24&amp;vtp=1&amp;bbb=1"/>
          <p:cNvSpPr/>
          <p:nvPr/>
        </p:nvSpPr>
        <p:spPr>
          <a:xfrm>
            <a:off x="2654967" y="4322064"/>
            <a:ext cx="7402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给父亲和自己两代人喂过奶。乳，喂奶、哺育</a:t>
            </a:r>
            <a:endParaRPr lang="en-US" altLang="zh-CN" sz="2800" dirty="0"/>
          </a:p>
        </p:txBody>
      </p:sp>
      <p:sp>
        <p:nvSpPr>
          <p:cNvPr id="17" name="QB_7_AN.50_1#5ae13df69.blank?pid=08b4ba924&amp;color=0,0,0&amp;vpa=25&amp;vtp=1&amp;bbb=1"/>
          <p:cNvSpPr/>
          <p:nvPr/>
        </p:nvSpPr>
        <p:spPr>
          <a:xfrm>
            <a:off x="2134267" y="49697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去世的母亲</a:t>
            </a:r>
            <a:endParaRPr lang="en-US" altLang="zh-CN" sz="2800" dirty="0"/>
          </a:p>
        </p:txBody>
      </p:sp>
      <p:sp>
        <p:nvSpPr>
          <p:cNvPr id="19" name="QB_7_AN.52_1#5ae13df69.blank?pid=08b4ba924&amp;color=0,0,0&amp;vpa=26&amp;vtp=1&amp;bbb=1"/>
          <p:cNvSpPr/>
          <p:nvPr/>
        </p:nvSpPr>
        <p:spPr>
          <a:xfrm>
            <a:off x="1956467" y="5596509"/>
            <a:ext cx="45434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爱护，这里是“对待”的意思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3_1#2a356917f?pid=08b4ba924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㉗.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㉘.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㉙.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㉚.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㉛.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束发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㉜.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㉝.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㉞.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㉟.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54_1#2a356917f.blank?pid=08b4ba924&amp;color=0,0,0&amp;vpa=27&amp;vtp=1&amp;bbb=1"/>
          <p:cNvSpPr/>
          <p:nvPr/>
        </p:nvSpPr>
        <p:spPr>
          <a:xfrm>
            <a:off x="2134267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内室</a:t>
            </a:r>
            <a:endParaRPr lang="en-US" altLang="zh-CN" sz="2800" dirty="0"/>
          </a:p>
        </p:txBody>
      </p:sp>
      <p:sp>
        <p:nvSpPr>
          <p:cNvPr id="5" name="QB_7_AN.56_1#2a356917f.blank?pid=08b4ba924&amp;color=0,0,0&amp;vpa=28&amp;vtp=1&amp;bbb=1"/>
          <p:cNvSpPr/>
          <p:nvPr/>
        </p:nvSpPr>
        <p:spPr>
          <a:xfrm>
            <a:off x="19564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常常</a:t>
            </a:r>
            <a:endParaRPr lang="en-US" altLang="zh-CN" sz="2800" dirty="0"/>
          </a:p>
        </p:txBody>
      </p:sp>
      <p:sp>
        <p:nvSpPr>
          <p:cNvPr id="7" name="QB_7_AN.58_1#2a356917f.blank?pid=08b4ba924&amp;color=0,0,0&amp;vpa=29&amp;vtp=1&amp;bbb=1"/>
          <p:cNvSpPr/>
          <p:nvPr/>
        </p:nvSpPr>
        <p:spPr>
          <a:xfrm>
            <a:off x="19564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你的</a:t>
            </a:r>
            <a:endParaRPr lang="en-US" altLang="zh-CN" sz="2800" dirty="0"/>
          </a:p>
        </p:txBody>
      </p:sp>
      <p:sp>
        <p:nvSpPr>
          <p:cNvPr id="9" name="QB_7_AN.60_1#2a356917f.blank?pid=08b4ba924&amp;color=0,0,0&amp;vpa=30&amp;vtp=1"/>
          <p:cNvSpPr/>
          <p:nvPr/>
        </p:nvSpPr>
        <p:spPr>
          <a:xfrm>
            <a:off x="1956467" y="2378964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</a:t>
            </a:r>
            <a:endParaRPr lang="en-US" altLang="zh-CN" sz="2800" dirty="0"/>
          </a:p>
        </p:txBody>
      </p:sp>
      <p:sp>
        <p:nvSpPr>
          <p:cNvPr id="11" name="QB_7_AN.62_1#2a356917f.blank?pid=08b4ba924&amp;color=0,0,0&amp;vpa=31&amp;vtp=1&amp;bbb=1"/>
          <p:cNvSpPr/>
          <p:nvPr/>
        </p:nvSpPr>
        <p:spPr>
          <a:xfrm>
            <a:off x="2121567" y="3026664"/>
            <a:ext cx="77581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古代男孩成童，束发为髻，因以“束发”代指成童</a:t>
            </a:r>
            <a:endParaRPr lang="en-US" altLang="zh-CN" sz="2800" dirty="0"/>
          </a:p>
        </p:txBody>
      </p:sp>
      <p:sp>
        <p:nvSpPr>
          <p:cNvPr id="13" name="QB_7_AN.64_1#2a356917f.blank?pid=08b4ba924&amp;color=0,0,0&amp;vpa=32&amp;vtp=1&amp;bbb=1"/>
          <p:cNvSpPr/>
          <p:nvPr/>
        </p:nvSpPr>
        <p:spPr>
          <a:xfrm>
            <a:off x="2121567" y="3674364"/>
            <a:ext cx="52593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到我（这里来），意思是来看我</a:t>
            </a:r>
            <a:endParaRPr lang="en-US" altLang="zh-CN" sz="2800" dirty="0"/>
          </a:p>
        </p:txBody>
      </p:sp>
      <p:sp>
        <p:nvSpPr>
          <p:cNvPr id="15" name="QB_7_AN.66_1#2a356917f.blank?pid=08b4ba924&amp;color=0,0,0&amp;vpa=33&amp;vtp=1&amp;bbb=1"/>
          <p:cNvSpPr/>
          <p:nvPr/>
        </p:nvSpPr>
        <p:spPr>
          <a:xfrm>
            <a:off x="1778667" y="43220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你的</a:t>
            </a:r>
            <a:endParaRPr lang="en-US" altLang="zh-CN" sz="2800" dirty="0"/>
          </a:p>
        </p:txBody>
      </p:sp>
      <p:sp>
        <p:nvSpPr>
          <p:cNvPr id="17" name="QB_7_AN.68_1#2a356917f.blank?pid=08b4ba924&amp;color=0,0,0&amp;vpa=34&amp;vtp=1&amp;bbb=1"/>
          <p:cNvSpPr/>
          <p:nvPr/>
        </p:nvSpPr>
        <p:spPr>
          <a:xfrm>
            <a:off x="21342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很像</a:t>
            </a:r>
            <a:endParaRPr lang="en-US" altLang="zh-CN" sz="2800" dirty="0"/>
          </a:p>
        </p:txBody>
      </p:sp>
      <p:sp>
        <p:nvSpPr>
          <p:cNvPr id="19" name="QB_7_AN.70_1#2a356917f.blank?pid=08b4ba924&amp;color=0,0,0&amp;vpa=35&amp;vtp=1&amp;bbb=1"/>
          <p:cNvSpPr/>
          <p:nvPr/>
        </p:nvSpPr>
        <p:spPr>
          <a:xfrm>
            <a:off x="1778667" y="55965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ce4310ac.fixed?pid=f7c3cec1d&amp;color=0,173,163&amp;vtp=1&amp;bbb=1"/>
          <p:cNvSpPr/>
          <p:nvPr/>
        </p:nvSpPr>
        <p:spPr>
          <a:xfrm>
            <a:off x="877824" y="2624328"/>
            <a:ext cx="10981944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中华传统文化经典研习——至情至性</a:t>
            </a:r>
            <a:endParaRPr lang="en-US" altLang="zh-CN" sz="4000" dirty="0"/>
          </a:p>
        </p:txBody>
      </p:sp>
      <p:sp>
        <p:nvSpPr>
          <p:cNvPr id="3" name="C_3#5ce4310ac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_3#5ce4310ac.fixed?pid=f7c3cec1d&amp;color=0,173,163&amp;vtp=1&amp;bbb=1"/>
              <p:cNvSpPr/>
              <p:nvPr/>
            </p:nvSpPr>
            <p:spPr>
              <a:xfrm>
                <a:off x="877824" y="3493008"/>
                <a:ext cx="10981944" cy="101904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第9课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陈情表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0" i="1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项脊轩志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C_3#5ce4310ac.fixed?pid=f7c3cec1d&amp;color=0,173,16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824" y="3493008"/>
                <a:ext cx="10981944" cy="1019048"/>
              </a:xfrm>
              <a:prstGeom prst="rect">
                <a:avLst/>
              </a:prstGeom>
              <a:blipFill rotWithShape="1">
                <a:blip r:embed="rId1"/>
                <a:stretch>
                  <a:fillRect l="-2" t="-1795" r="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C_3_BD#5ce4310ac.fixed?pid=f7c3cec1d&amp;color=0,173,163&amp;vtp=1&amp;bbb=1"/>
              <p:cNvSpPr/>
              <p:nvPr/>
            </p:nvSpPr>
            <p:spPr>
              <a:xfrm>
                <a:off x="877824" y="4142232"/>
                <a:ext cx="10981944" cy="101904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课时2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0" i="1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项脊轩志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C_3_BD#5ce4310ac.fixed?pid=f7c3cec1d&amp;color=0,173,16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824" y="4142232"/>
                <a:ext cx="10981944" cy="1019048"/>
              </a:xfrm>
              <a:prstGeom prst="rect">
                <a:avLst/>
              </a:prstGeom>
              <a:blipFill rotWithShape="1">
                <a:blip r:embed="rId2"/>
                <a:stretch>
                  <a:fillRect l="-2" t="-1757" r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1_1#eabd4797f?pid=08b4ba924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㊱.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㊲.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㊳.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顷之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㊴.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㊵.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扃牖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㊶.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㊷.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㊸.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㊹.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来归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72_1#eabd4797f.blank?pid=08b4ba924&amp;color=0,0,0&amp;vpa=36&amp;vtp=1&amp;bbb=1"/>
          <p:cNvSpPr/>
          <p:nvPr/>
        </p:nvSpPr>
        <p:spPr>
          <a:xfrm>
            <a:off x="1778667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关闭</a:t>
            </a:r>
            <a:endParaRPr lang="en-US" altLang="zh-CN" sz="2800" dirty="0"/>
          </a:p>
        </p:txBody>
      </p:sp>
      <p:sp>
        <p:nvSpPr>
          <p:cNvPr id="5" name="QB_7_AN.74_1#eabd4797f.blank?pid=08b4ba924&amp;color=0,0,0&amp;vpa=37&amp;vtp=1&amp;bbb=1"/>
          <p:cNvSpPr/>
          <p:nvPr/>
        </p:nvSpPr>
        <p:spPr>
          <a:xfrm>
            <a:off x="2121567" y="1083564"/>
            <a:ext cx="56165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没有效果，这里指科举上无所成就</a:t>
            </a:r>
            <a:endParaRPr lang="en-US" altLang="zh-CN" sz="2800" dirty="0"/>
          </a:p>
        </p:txBody>
      </p:sp>
      <p:sp>
        <p:nvSpPr>
          <p:cNvPr id="7" name="QB_7_AN.76_1#eabd4797f.blank?pid=08b4ba924&amp;color=0,0,0&amp;vpa=38&amp;vtp=1&amp;bbb=1"/>
          <p:cNvSpPr/>
          <p:nvPr/>
        </p:nvSpPr>
        <p:spPr>
          <a:xfrm>
            <a:off x="2121567" y="1731264"/>
            <a:ext cx="59737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不久。之，助词，补足音节，无实义</a:t>
            </a:r>
            <a:endParaRPr lang="en-US" altLang="zh-CN" sz="2800" dirty="0"/>
          </a:p>
        </p:txBody>
      </p:sp>
      <p:sp>
        <p:nvSpPr>
          <p:cNvPr id="9" name="QB_7_AN.78_1#eabd4797f.blank?pid=08b4ba924&amp;color=0,0,0&amp;vpa=39&amp;vtp=1&amp;bbb=1"/>
          <p:cNvSpPr/>
          <p:nvPr/>
        </p:nvSpPr>
        <p:spPr>
          <a:xfrm>
            <a:off x="1956467" y="23789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从前，原来的</a:t>
            </a:r>
            <a:endParaRPr lang="en-US" altLang="zh-CN" sz="2800" dirty="0"/>
          </a:p>
        </p:txBody>
      </p:sp>
      <p:sp>
        <p:nvSpPr>
          <p:cNvPr id="11" name="QB_7_AN.80_1#eabd4797f.blank?pid=08b4ba924&amp;color=0,0,0&amp;vpa=40&amp;vtp=1&amp;bbb=1"/>
          <p:cNvSpPr/>
          <p:nvPr/>
        </p:nvSpPr>
        <p:spPr>
          <a:xfrm>
            <a:off x="2134267" y="30266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关上窗户。扃，关闭</a:t>
            </a:r>
            <a:endParaRPr lang="en-US" altLang="zh-CN" sz="2800" dirty="0"/>
          </a:p>
        </p:txBody>
      </p:sp>
      <p:sp>
        <p:nvSpPr>
          <p:cNvPr id="13" name="QB_7_AN.82_1#eabd4797f.blank?pid=08b4ba924&amp;color=0,0,0&amp;vpa=41&amp;vtp=1&amp;bbb=1"/>
          <p:cNvSpPr/>
          <p:nvPr/>
        </p:nvSpPr>
        <p:spPr>
          <a:xfrm>
            <a:off x="17786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能够</a:t>
            </a:r>
            <a:endParaRPr lang="en-US" altLang="zh-CN" sz="2800" dirty="0"/>
          </a:p>
        </p:txBody>
      </p:sp>
      <p:sp>
        <p:nvSpPr>
          <p:cNvPr id="15" name="QB_7_AN.84_1#eabd4797f.blank?pid=08b4ba924&amp;color=0,0,0&amp;vpa=42&amp;vtp=1&amp;bbb=1"/>
          <p:cNvSpPr/>
          <p:nvPr/>
        </p:nvSpPr>
        <p:spPr>
          <a:xfrm>
            <a:off x="1778667" y="43220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恐怕，可能</a:t>
            </a:r>
            <a:endParaRPr lang="en-US" altLang="zh-CN" sz="2800" dirty="0"/>
          </a:p>
        </p:txBody>
      </p:sp>
      <p:sp>
        <p:nvSpPr>
          <p:cNvPr id="17" name="QB_7_AN.86_1#eabd4797f.blank?pid=08b4ba924&amp;color=0,0,0&amp;vpa=43&amp;vtp=1&amp;bbb=1"/>
          <p:cNvSpPr/>
          <p:nvPr/>
        </p:nvSpPr>
        <p:spPr>
          <a:xfrm>
            <a:off x="1778667" y="49697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作，写</a:t>
            </a:r>
            <a:endParaRPr lang="en-US" altLang="zh-CN" sz="2800" dirty="0"/>
          </a:p>
        </p:txBody>
      </p:sp>
      <p:sp>
        <p:nvSpPr>
          <p:cNvPr id="19" name="QB_7_AN.88_1#eabd4797f.blank?pid=08b4ba924&amp;color=0,0,0&amp;vpa=44&amp;vtp=1&amp;bbb=1"/>
          <p:cNvSpPr/>
          <p:nvPr/>
        </p:nvSpPr>
        <p:spPr>
          <a:xfrm>
            <a:off x="2134267" y="5596509"/>
            <a:ext cx="45450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嫁到我家来。归，出嫁，嫁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9_1#0a3f2795d?pid=08b4ba924&amp;color=0,0,0&amp;vtp=1&amp;bt=1&amp;bbb=1"/>
          <p:cNvSpPr/>
          <p:nvPr/>
        </p:nvSpPr>
        <p:spPr>
          <a:xfrm>
            <a:off x="612648" y="466344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㊺.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学书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㊻.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归宁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㊼.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㊽.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㊾.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亭亭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㊿.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90_1#0a3f2795d.blank?pid=08b4ba924&amp;color=0,0,0&amp;vpa=45&amp;vtp=1&amp;bbb=1"/>
          <p:cNvSpPr/>
          <p:nvPr/>
        </p:nvSpPr>
        <p:spPr>
          <a:xfrm>
            <a:off x="2134267" y="4358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学写字</a:t>
            </a:r>
            <a:endParaRPr lang="en-US" altLang="zh-CN" sz="2800" dirty="0"/>
          </a:p>
        </p:txBody>
      </p:sp>
      <p:sp>
        <p:nvSpPr>
          <p:cNvPr id="5" name="QB_7_AN.92_1#0a3f2795d.blank?pid=08b4ba924&amp;color=0,0,0&amp;vpa=46&amp;vtp=1&amp;bbb=1"/>
          <p:cNvSpPr/>
          <p:nvPr/>
        </p:nvSpPr>
        <p:spPr>
          <a:xfrm>
            <a:off x="2134267" y="1083564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出嫁的女子回娘家省亲</a:t>
            </a:r>
            <a:endParaRPr lang="en-US" altLang="zh-CN" sz="2800" dirty="0"/>
          </a:p>
        </p:txBody>
      </p:sp>
      <p:sp>
        <p:nvSpPr>
          <p:cNvPr id="7" name="QB_7_AN.94_1#0a3f2795d.blank?pid=08b4ba924&amp;color=0,0,0&amp;vpa=47&amp;vtp=1&amp;bbb=1"/>
          <p:cNvSpPr/>
          <p:nvPr/>
        </p:nvSpPr>
        <p:spPr>
          <a:xfrm>
            <a:off x="1765967" y="1731264"/>
            <a:ext cx="63293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助词，用于句首，这里有“那么”的意思</a:t>
            </a:r>
            <a:endParaRPr lang="en-US" altLang="zh-CN" sz="2800" dirty="0"/>
          </a:p>
        </p:txBody>
      </p:sp>
      <p:sp>
        <p:nvSpPr>
          <p:cNvPr id="9" name="QB_7_AN.96_1#0a3f2795d.blank?pid=08b4ba924&amp;color=0,0,0&amp;vpa=48&amp;vtp=1&amp;bbb=1"/>
          <p:cNvSpPr/>
          <p:nvPr/>
        </p:nvSpPr>
        <p:spPr>
          <a:xfrm>
            <a:off x="1778667" y="23789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形制，规制</a:t>
            </a:r>
            <a:endParaRPr lang="en-US" altLang="zh-CN" sz="2800" dirty="0"/>
          </a:p>
        </p:txBody>
      </p:sp>
      <p:sp>
        <p:nvSpPr>
          <p:cNvPr id="11" name="QB_7_AN.98_1#0a3f2795d.blank?pid=08b4ba924&amp;color=0,0,0&amp;vpa=49&amp;vtp=1&amp;bbb=1"/>
          <p:cNvSpPr/>
          <p:nvPr/>
        </p:nvSpPr>
        <p:spPr>
          <a:xfrm>
            <a:off x="2134267" y="30266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高高耸立的样子</a:t>
            </a:r>
            <a:endParaRPr lang="en-US" altLang="zh-CN" sz="2800" dirty="0"/>
          </a:p>
        </p:txBody>
      </p:sp>
      <p:sp>
        <p:nvSpPr>
          <p:cNvPr id="13" name="QB_7_AN.100_1#0a3f2795d.blank?pid=08b4ba924&amp;color=0,0,0&amp;vpa=50&amp;vtp=1&amp;bbb=1"/>
          <p:cNvSpPr/>
          <p:nvPr/>
        </p:nvSpPr>
        <p:spPr>
          <a:xfrm>
            <a:off x="1778667" y="36534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伞盖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0f2f488?pid=292360368&amp;color=0,173,163&amp;vtp=1&amp;bt=1&amp;bbb=1"/>
          <p:cNvSpPr/>
          <p:nvPr/>
        </p:nvSpPr>
        <p:spPr>
          <a:xfrm>
            <a:off x="612648" y="466344"/>
            <a:ext cx="10963656" cy="487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文章结构与主旨</a:t>
            </a:r>
            <a:endParaRPr lang="en-US" altLang="zh-CN" sz="3200" dirty="0"/>
          </a:p>
        </p:txBody>
      </p:sp>
      <p:sp>
        <p:nvSpPr>
          <p:cNvPr id="3" name="C_6_BD#aa34b6012?pid=070f2f488&amp;color=0,0,0&amp;vtp=1&amp;bbb=1"/>
          <p:cNvSpPr/>
          <p:nvPr/>
        </p:nvSpPr>
        <p:spPr>
          <a:xfrm>
            <a:off x="612648" y="963549"/>
            <a:ext cx="10963656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厘清结构</a:t>
            </a:r>
            <a:endParaRPr lang="en-US" altLang="zh-CN" sz="3000" dirty="0"/>
          </a:p>
        </p:txBody>
      </p:sp>
      <p:pic>
        <p:nvPicPr>
          <p:cNvPr id="4" name="QB_7_BD.101_1#be5cf0822?pid=aa34b6012&amp;color=0,0,0&amp;tib=255,255,255&amp;vip=51#5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1712849"/>
            <a:ext cx="5779292" cy="43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102_1#be5cf0822.blank?pid=aa34b6012&amp;color=0,0,0&amp;vpa=51&amp;vtp=1"/>
          <p:cNvSpPr/>
          <p:nvPr/>
        </p:nvSpPr>
        <p:spPr>
          <a:xfrm>
            <a:off x="4542898" y="1729431"/>
            <a:ext cx="1421022" cy="331667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漏雨、昏暗</a:t>
            </a:r>
            <a:endParaRPr lang="en-US" altLang="zh-CN" sz="2100" dirty="0"/>
          </a:p>
        </p:txBody>
      </p:sp>
      <p:sp>
        <p:nvSpPr>
          <p:cNvPr id="6" name="QB_7_AN.103_1#be5cf0822.blank?pid=aa34b6012&amp;color=0,0,0&amp;vpa=52&amp;vtp=1"/>
          <p:cNvSpPr/>
          <p:nvPr/>
        </p:nvSpPr>
        <p:spPr>
          <a:xfrm>
            <a:off x="1897857" y="3694558"/>
            <a:ext cx="1227167" cy="273625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人事变迁</a:t>
            </a:r>
            <a:endParaRPr lang="en-US" altLang="zh-CN" sz="2100" dirty="0"/>
          </a:p>
        </p:txBody>
      </p:sp>
      <p:sp>
        <p:nvSpPr>
          <p:cNvPr id="7" name="QB_7_AN.104_1#be5cf0822.blank?pid=aa34b6012&amp;color=0,0,0&amp;vpa=53&amp;vtp=1"/>
          <p:cNvSpPr/>
          <p:nvPr/>
        </p:nvSpPr>
        <p:spPr>
          <a:xfrm>
            <a:off x="4120022" y="4465684"/>
            <a:ext cx="1285097" cy="223875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四次遭火</a:t>
            </a:r>
            <a:endParaRPr lang="en-US" altLang="zh-CN" sz="2100" dirty="0"/>
          </a:p>
        </p:txBody>
      </p:sp>
      <p:sp>
        <p:nvSpPr>
          <p:cNvPr id="8" name="QB_7_AN.105_1#be5cf0822.blank?pid=aa34b6012&amp;color=0,0,0&amp;vpa=54&amp;vtp=1"/>
          <p:cNvSpPr/>
          <p:nvPr/>
        </p:nvSpPr>
        <p:spPr>
          <a:xfrm>
            <a:off x="4319024" y="4988058"/>
            <a:ext cx="1776976" cy="331667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问古事，学书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1ce0a98a?pid=070f2f488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概括主旨</a:t>
            </a:r>
            <a:endParaRPr lang="en-US" altLang="zh-CN" sz="3000" dirty="0"/>
          </a:p>
        </p:txBody>
      </p:sp>
      <p:sp>
        <p:nvSpPr>
          <p:cNvPr id="3" name="QB_7_BD.106_1#3258f3bbd?pid=e1ce0a98a&amp;color=0,0,0&amp;vtp=1&amp;bbb=1&amp;hb=1"/>
          <p:cNvSpPr/>
          <p:nvPr/>
        </p:nvSpPr>
        <p:spPr>
          <a:xfrm>
            <a:off x="612648" y="113525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本文通过对项脊轩前后变化的记述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深情回顾了作者当年的志趣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的生活以及一些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抒发了对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世事变迁的感慨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表达了对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的深切怀念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07_1#3258f3bbd.blank?pid=e1ce0a98a&amp;color=0,0,0&amp;vpa=55&amp;vtp=1&amp;bbb=1"/>
          <p:cNvSpPr/>
          <p:nvPr/>
        </p:nvSpPr>
        <p:spPr>
          <a:xfrm>
            <a:off x="978566" y="1752473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发奋读书</a:t>
            </a:r>
            <a:endParaRPr lang="en-US" altLang="zh-CN" sz="2800" dirty="0"/>
          </a:p>
        </p:txBody>
      </p:sp>
      <p:sp>
        <p:nvSpPr>
          <p:cNvPr id="5" name="QB_7_AN.108_1#3258f3bbd.blank?pid=e1ce0a98a&amp;color=0,0,0&amp;vpa=56&amp;vtp=1&amp;bbb=1"/>
          <p:cNvSpPr/>
          <p:nvPr/>
        </p:nvSpPr>
        <p:spPr>
          <a:xfrm>
            <a:off x="5601366" y="1752473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家庭琐事</a:t>
            </a:r>
            <a:endParaRPr lang="en-US" altLang="zh-CN" sz="2800" dirty="0"/>
          </a:p>
        </p:txBody>
      </p:sp>
      <p:sp>
        <p:nvSpPr>
          <p:cNvPr id="6" name="QB_7_AN.109_1#3258f3bbd.blank?pid=e1ce0a98a&amp;color=0,0,0&amp;vpa=57&amp;vtp=1&amp;bbb=1"/>
          <p:cNvSpPr/>
          <p:nvPr/>
        </p:nvSpPr>
        <p:spPr>
          <a:xfrm>
            <a:off x="9512967" y="1752473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物是人非</a:t>
            </a:r>
            <a:endParaRPr lang="en-US" altLang="zh-CN" sz="2800" dirty="0"/>
          </a:p>
        </p:txBody>
      </p:sp>
      <p:sp>
        <p:nvSpPr>
          <p:cNvPr id="7" name="QB_7_AN.110_1#3258f3bbd.blank?pid=e1ce0a98a&amp;color=0,0,0&amp;vpa=58&amp;vtp=1&amp;bbb=1"/>
          <p:cNvSpPr/>
          <p:nvPr/>
        </p:nvSpPr>
        <p:spPr>
          <a:xfrm>
            <a:off x="5245766" y="2379218"/>
            <a:ext cx="3116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母亲、祖母、妻子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015e64ae.fixed?pid=5ce4310ac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4000" dirty="0"/>
          </a:p>
        </p:txBody>
      </p:sp>
      <p:sp>
        <p:nvSpPr>
          <p:cNvPr id="3" name="C_4#6015e64ae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d7c77b1b?pid=6015e64ae&amp;color=0,0,0&amp;vtp=1&amp;bt=1&amp;bbb=1&amp;hb=1"/>
          <p:cNvSpPr/>
          <p:nvPr/>
        </p:nvSpPr>
        <p:spPr>
          <a:xfrm>
            <a:off x="612648" y="468000"/>
            <a:ext cx="10963656" cy="44543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情境探究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真挚的情感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，是《背影》中父亲攀爬月台时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，深青布棉袍晃动的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剪影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；是《我与地坛》（节选）里母亲默默凝视时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，佝偻身影在古柏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浓荫下凝结的守望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；是《项脊轩志》中祖母“吾儿，久不见若影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”的问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。学校正准备举办一场以“感知温暖和亲情”为主题的演讲比赛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你学习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《项脊轩志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》，看看作者是如何通过记叙日常琐事来抒发对亲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人的真挚情感的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bc247de2?pid=6015e64ae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理解文章内容</a:t>
            </a:r>
            <a:endParaRPr lang="en-US" altLang="zh-CN" sz="3000" dirty="0"/>
          </a:p>
        </p:txBody>
      </p:sp>
      <p:sp>
        <p:nvSpPr>
          <p:cNvPr id="3" name="QB_7_BD.223_1#5326961f2?pid=55378165f&amp;color=0,0,0&amp;vtp=1&amp;bbb=1&amp;hb=1&amp;hltap=1"/>
          <p:cNvSpPr/>
          <p:nvPr/>
        </p:nvSpPr>
        <p:spPr>
          <a:xfrm>
            <a:off x="612648" y="1125728"/>
            <a:ext cx="10963656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课文第二段记叙了关于母亲的哪几件往事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？这些事情是怎样串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联起来的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7_AN.224_1#5326961f2?pid=55378165f&amp;color=0,0,0&amp;vtp=1&amp;bbb=1&amp;hb=1&amp;hla=1"/>
          <p:cNvSpPr/>
          <p:nvPr/>
        </p:nvSpPr>
        <p:spPr>
          <a:xfrm>
            <a:off x="612648" y="2393188"/>
            <a:ext cx="10963656" cy="1763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一共记叙了关于母亲的两件往事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：一是母亲曾经来过轩中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是大姊在老妪怀中呱呱啼哭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，母亲问饥问寒的情景。（3分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）这两件往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事是通过老妪的回忆串联起来的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3_1#1b95631ec?pid=55378165f&amp;color=0,0,0&amp;vtp=1&amp;bt=1&amp;bbb=1&amp;hb=1&amp;hltap=1"/>
          <p:cNvSpPr/>
          <p:nvPr/>
        </p:nvSpPr>
        <p:spPr>
          <a:xfrm>
            <a:off x="612648" y="468000"/>
            <a:ext cx="10963656" cy="56067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回忆起这些往事，为什么会“语末毕，余泣，妪亦泣”呢？（4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7_AN.224_1#1b95631ec?pid=55378165f&amp;color=0,0,0&amp;vtp=1&amp;bt=1&amp;bbb=1&amp;hb=1&amp;hla=1"/>
          <p:cNvSpPr/>
          <p:nvPr/>
        </p:nvSpPr>
        <p:spPr>
          <a:xfrm>
            <a:off x="612648" y="1086872"/>
            <a:ext cx="10963656" cy="4909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作者幼年丧母，很早就失去了母亲的爱抚和关怀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，但正因为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如此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，作者对于母亲才怀有更深的眷恋之情。现在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，曾侍候过母亲的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老妪来到轩中对作者说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，“某所，而母立于兹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”而且描述母亲当年对儿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女关怀的情景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。母亲早已逝去，然而母亲的遗踪如今仍处处可见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亲亲切的话语还响在耳边。这一切怎能不引起作者对母亲深深的怀念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?因此，话语未毕,作者不禁潸然泪下。②至于老妪，一则因为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“先妣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抚之甚厚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”，二则也有感于母亲一片慈爱之心,所以也随之哭泣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笔表面上写老妪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，实际上进一步赞美了母亲的品德。（每点2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3_1#892d57b3c?pid=fbc247de2&amp;color=0,0,0&amp;vtp=1&amp;bt=1&amp;bbb=1&amp;hb=1&amp;hltap=1"/>
          <p:cNvSpPr/>
          <p:nvPr/>
        </p:nvSpPr>
        <p:spPr>
          <a:xfrm>
            <a:off x="612648" y="468000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在第一段中，项脊轩修葺前后有什么变化？修葺后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,作者有怎样的情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?（6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24_1#892d57b3c?pid=fbc247de2&amp;color=0,0,0&amp;vtp=1&amp;bt=1&amp;bbb=1&amp;hb=1&amp;hla=1"/>
          <p:cNvSpPr/>
          <p:nvPr/>
        </p:nvSpPr>
        <p:spPr>
          <a:xfrm>
            <a:off x="612648" y="1735460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1）修葺前狭小、破旧、昏暗,修葺后明亮、幽雅、安静。（2分）</a:t>
            </a:r>
            <a:endParaRPr lang="en-US" altLang="zh-CN" sz="2800" spc="-1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2）修葺后,作者陶醉于“借书满架,偃仰啸歌”的读书生活，（1分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）陶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醉于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“小鸟时来啄食，人至不去”的寂寂庭阶，（1分）陶醉于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“桂影斑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,风移影动”的清幽月景。（1分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）作者的精神世界和项脊轩的客观环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境融为一体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,表达了作者“可喜”的情感。（1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3_1#c59a0a9ff?pid=fbc247de2&amp;color=0,0,0&amp;vtp=1&amp;bt=1&amp;bbb=1&amp;hb=1&amp;hltap=1"/>
          <p:cNvSpPr/>
          <p:nvPr/>
        </p:nvSpPr>
        <p:spPr>
          <a:xfrm>
            <a:off x="612648" y="468000"/>
            <a:ext cx="10963656" cy="56130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课文第四段通过哪几件生活琐事来抒写作者当年与其妻的亲密感情？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24_1#c59a0a9ff?pid=fbc247de2&amp;color=0,0,0&amp;vtp=1&amp;bt=1&amp;bbb=1&amp;hb=1&amp;hla=1"/>
          <p:cNvSpPr/>
          <p:nvPr/>
        </p:nvSpPr>
        <p:spPr>
          <a:xfrm>
            <a:off x="612648" y="1581790"/>
            <a:ext cx="10963656" cy="4506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其妻“时至轩中，从余问古事，或凭几学书”。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作者发奋读书，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妻子问古事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，学写字，志趣相近，夫妻感情融洽。这是正面写。②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“闻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姊家有阁子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，且何谓阁子也？”“吾妻”转述她小妹们的话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，体现其与作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者的亲密无间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。这一层从侧面写，对前一层既是补充，又是深化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。③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其后六年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其后二年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”这一层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，交代了妻子亡故之后的一些事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，字字含情。“吾妻死”，作者没有说自己如何悲痛、怀念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。但复葺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旧室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，不见当年的热情。前后对比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，凸显出作者对妻子的真挚感情和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深切怀念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292360368?lid=292360368&amp;cid=292360368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029968"/>
            <a:ext cx="429768" cy="429768"/>
          </a:xfrm>
          <a:prstGeom prst="rect">
            <a:avLst/>
          </a:prstGeom>
        </p:spPr>
      </p:pic>
      <p:sp>
        <p:nvSpPr>
          <p:cNvPr id="3" name="C_1#目录1:292360368?lid=292360368&amp;cid=292360368&amp;vtp=1&amp;bt=1&amp;bbb=1">
            <a:hlinkClick r:id="rId1" action="ppaction://hlinksldjump"/>
          </p:cNvPr>
          <p:cNvSpPr/>
          <p:nvPr/>
        </p:nvSpPr>
        <p:spPr>
          <a:xfrm>
            <a:off x="3776472" y="1984248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3050" dirty="0"/>
          </a:p>
        </p:txBody>
      </p:sp>
      <p:pic>
        <p:nvPicPr>
          <p:cNvPr id="4" name="C_1#目录1:292360368?lid=6015e64ae&amp;cid=6015e64ae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935224"/>
            <a:ext cx="429768" cy="429768"/>
          </a:xfrm>
          <a:prstGeom prst="rect">
            <a:avLst/>
          </a:prstGeom>
        </p:spPr>
      </p:pic>
      <p:sp>
        <p:nvSpPr>
          <p:cNvPr id="5" name="C_1#目录1:292360368?lid=6015e64ae&amp;cid=6015e64ae&amp;vtp=1&amp;bbb=1">
            <a:hlinkClick r:id="rId3" action="ppaction://hlinksldjump"/>
          </p:cNvPr>
          <p:cNvSpPr/>
          <p:nvPr/>
        </p:nvSpPr>
        <p:spPr>
          <a:xfrm>
            <a:off x="3776472" y="2880360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3050" dirty="0"/>
          </a:p>
        </p:txBody>
      </p:sp>
      <p:pic>
        <p:nvPicPr>
          <p:cNvPr id="6" name="C_1#目录1:292360368?lid=0698db029&amp;cid=0698db029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3831336"/>
            <a:ext cx="429768" cy="429768"/>
          </a:xfrm>
          <a:prstGeom prst="rect">
            <a:avLst/>
          </a:prstGeom>
        </p:spPr>
      </p:pic>
      <p:sp>
        <p:nvSpPr>
          <p:cNvPr id="7" name="C_1#目录1:292360368?lid=0698db029&amp;cid=0698db029&amp;vtp=1&amp;bbb=1">
            <a:hlinkClick r:id="rId4" action="ppaction://hlinksldjump"/>
          </p:cNvPr>
          <p:cNvSpPr/>
          <p:nvPr/>
        </p:nvSpPr>
        <p:spPr>
          <a:xfrm>
            <a:off x="3776472" y="3776472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6dc88c90?pid=6015e64ae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品味语言特色</a:t>
            </a:r>
            <a:endParaRPr lang="en-US" altLang="zh-CN" sz="3000" dirty="0"/>
          </a:p>
        </p:txBody>
      </p:sp>
      <p:sp>
        <p:nvSpPr>
          <p:cNvPr id="3" name="QB_6_BD.223_1#1c92bc004?pid=26dc88c90&amp;color=0,0,0&amp;vtp=1&amp;bbb=1&amp;hb=1&amp;hltap=1"/>
          <p:cNvSpPr/>
          <p:nvPr/>
        </p:nvSpPr>
        <p:spPr>
          <a:xfrm>
            <a:off x="612648" y="1125728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有人称赞归有光的文章“不事雕琢而自有风味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”。本文的语言是如何体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现这一点的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24_1#1c92bc004?pid=26dc88c90&amp;color=0,0,0&amp;vtp=1&amp;bbb=1&amp;hb=1&amp;hla=1"/>
          <p:cNvSpPr/>
          <p:nvPr/>
        </p:nvSpPr>
        <p:spPr>
          <a:xfrm>
            <a:off x="612648" y="2393188"/>
            <a:ext cx="10963656" cy="317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质朴。作者运用明净、流畅、质朴的语言,娓娓叙谈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,质朴天然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之中蕴含着丰富的表现力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。如刻画老妪谓“某所,而母立于兹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”“汝姊在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吾怀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,呱呱而泣;娘以指叩门扉曰:‘儿寒乎?欲食乎?’”寥寥数语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,就将老妪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怀念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“先妣”、忠心服侍小主人的神态呈现于读者眼前。②凝练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。作者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描述项脊轩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，以“尘泥渗漉，雨泽下注”写其破旧,以“每移案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,顾视无可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4_1#1c92bc004?pid=26dc88c90&amp;color=0,0,0&amp;vtp=1&amp;bbb=1&amp;hb=1&amp;hltap=1"/>
          <p:cNvSpPr/>
          <p:nvPr/>
        </p:nvSpPr>
        <p:spPr>
          <a:xfrm>
            <a:off x="612648" y="468000"/>
            <a:ext cx="10963656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23_1#1c92bc004?pid=26dc88c90&amp;color=0,0,0&amp;vtp=1&amp;bbb=1&amp;hb=1&amp;hla=1"/>
          <p:cNvSpPr/>
          <p:nvPr/>
        </p:nvSpPr>
        <p:spPr>
          <a:xfrm>
            <a:off x="612648" y="442600"/>
            <a:ext cx="10963656" cy="3738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置者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”写其狭小，以“又北向,不能得日,日过午已昏”写其昏暗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。寥寥数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,一个破旧、狭小、昏暗的项脊轩就呈现在读者眼前。③蕴藉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。项脊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轩在作者心目中的意义非同寻常,因为这里留下过所挚爱和怀念的先大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、先妣、爱妻的足迹,有对自己过去的生活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、爱情和现在宁静而悲哀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的生活的记叙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,文章处处有情又很少直接抒情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,将感情融于叙事和描写之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3_1#fca26da3a?pid=26dc88c90&amp;color=0,0,0&amp;vtp=1&amp;bt=1&amp;bbb=1&amp;hb=1&amp;hltap=1"/>
          <p:cNvSpPr/>
          <p:nvPr/>
        </p:nvSpPr>
        <p:spPr>
          <a:xfrm>
            <a:off x="612648" y="468000"/>
            <a:ext cx="10963656" cy="56384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《项脊轩志》一文六处运用叠词，语言音节和谐，状物细致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。请予以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简要分析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24_1#fca26da3a?pid=26dc88c90&amp;color=0,0,0&amp;vtp=1&amp;bt=1&amp;bbb=1&amp;hb=1&amp;hla=1"/>
          <p:cNvSpPr/>
          <p:nvPr/>
        </p:nvSpPr>
        <p:spPr>
          <a:xfrm>
            <a:off x="612648" y="1479428"/>
            <a:ext cx="10963656" cy="4633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叠词“助”情：和一般叠词一样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，文中的叠词增强了语言的形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象性和音乐美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，音节和谐，更富美感。（2分）②用叠词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，摹声更为真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，状物更为细致，写景更为生动。如“寂寂”既烘托环境之清静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，又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充满了作者对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“项脊轩”的生活的怀念；“往往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”一词既强调小门墙到处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都是，又流露出作者对分家后出现的杂乱现象的不满和对家族衰败的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哀痛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；“呱呱”描摹小孩的哭声；“默默”状写作者攻读之刻苦；“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珊珊”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写月下之树随风摇曳的可爱姿态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；“亭亭”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既使人想到树木高高耸立，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又使人想到人之亭亭玉立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，寄寓了作者对亡妻的思念和感慨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，读来富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有余味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。（4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b2442efb?pid=6015e64ae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任务三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分析文章结构</a:t>
            </a:r>
            <a:endParaRPr lang="en-US" altLang="zh-CN" sz="3000" dirty="0"/>
          </a:p>
        </p:txBody>
      </p:sp>
      <p:sp>
        <p:nvSpPr>
          <p:cNvPr id="3" name="QB_6_BD.223_1#a4d1a448d?pid=2b2442efb&amp;color=0,0,0&amp;vtp=1&amp;bbb=1&amp;hb=1&amp;hltap=1"/>
          <p:cNvSpPr/>
          <p:nvPr/>
        </p:nvSpPr>
        <p:spPr>
          <a:xfrm>
            <a:off x="612648" y="1125728"/>
            <a:ext cx="1096365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《项脊轩志》叙事和抒情的展开都是有线索的。文中抒情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，有两条主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：一是喜，一是悲。请根据自己的理解，分析其叙事线索。（4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24_1#a4d1a448d?pid=2b2442efb&amp;color=0,0,0&amp;vtp=1&amp;bbb=1&amp;hb=1&amp;hla=1"/>
          <p:cNvSpPr/>
          <p:nvPr/>
        </p:nvSpPr>
        <p:spPr>
          <a:xfrm>
            <a:off x="612648" y="2393188"/>
            <a:ext cx="10963656" cy="3738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一是项脊轩的兴废变迁。叙写项脊轩，写其规模，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写其简陋，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重在写其变迁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。其变迁，先是为己进学而修葺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，后是因诸父分家而间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，最后是卧病无聊而修。②二是叙写故人。侧写母亲，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正写祖母，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重写妻子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。写妻子问古事，写妻子学书，写妻子归宁归来；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写妻亡，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写室坏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；写妻子所种枇杷。人去树成，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时时令生者思念不已。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7a3598d?pid=6015e64ae&amp;color=0,173,163&amp;vtp=1&amp;bt=1&amp;bbb=1"/>
          <p:cNvSpPr/>
          <p:nvPr/>
        </p:nvSpPr>
        <p:spPr>
          <a:xfrm>
            <a:off x="612648" y="466345"/>
            <a:ext cx="10963656" cy="50812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任务四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赏析表达技巧</a:t>
            </a:r>
            <a:endParaRPr lang="en-US" altLang="zh-CN" sz="3000" dirty="0"/>
          </a:p>
        </p:txBody>
      </p:sp>
      <p:sp>
        <p:nvSpPr>
          <p:cNvPr id="3" name="QB_6_BD.223_1#9e1ca4beb?pid=407a3598d&amp;color=0,0,0&amp;vtp=1&amp;bbb=1&amp;hb=1&amp;hltap=1"/>
          <p:cNvSpPr/>
          <p:nvPr/>
        </p:nvSpPr>
        <p:spPr>
          <a:xfrm>
            <a:off x="612648" y="1037844"/>
            <a:ext cx="10963656" cy="51273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spc="-5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作者善于撷取生活中的细节来表现人物，请结合本文简要分析。（4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spc="-5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24_1#9e1ca4beb?pid=407a3598d&amp;color=0,0,0&amp;vtp=1&amp;bbb=1&amp;hb=1&amp;hla=1"/>
          <p:cNvSpPr/>
          <p:nvPr/>
        </p:nvSpPr>
        <p:spPr>
          <a:xfrm>
            <a:off x="612648" y="1541463"/>
            <a:ext cx="10963656" cy="4633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作者善于从日常生活中选取那些感受最深的细节和场面，表现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人物的风貌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，寄托内心的感情。（1分）如文中写修葺后的项脊轩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书满架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，小鸟时来，明月半墙，桂影斑驳，把作者偃仰啸歌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、怡然自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得的情感充分表达了出来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。（1分）又如写老妪叙述母亲之事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，寥寥数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，老妪的神情、母亲的慈爱无不尽现纸上。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对祖母的回忆尤其感人。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祖母爱怜的言辞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、离去时的喃喃自语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，以手阖门以及持象笏至的动作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，把祖母对孙儿的关心、疼爱和期待，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形象生动地表现了出来。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1分）此外，妻婚后来轩的往事，从娘家回来后转述的诸小妹语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，亭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亭如盖的枇杷树等细节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，无不真切感人。（1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3_1#da446ae93?pid=407a3598d&amp;color=0,0,0&amp;vtp=1&amp;bt=1&amp;bbb=1&amp;hb=1&amp;hltap=1"/>
          <p:cNvSpPr/>
          <p:nvPr/>
        </p:nvSpPr>
        <p:spPr>
          <a:xfrm>
            <a:off x="612648" y="468000"/>
            <a:ext cx="1096365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《项脊轩志》一文以记叙庭中那棵枇杷树作结，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这样写有什么好处？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24_1#da446ae93?pid=407a3598d&amp;color=0,0,0&amp;vtp=1&amp;bt=1&amp;bbb=1&amp;hb=1&amp;hla=1"/>
          <p:cNvSpPr/>
          <p:nvPr/>
        </p:nvSpPr>
        <p:spPr>
          <a:xfrm>
            <a:off x="612648" y="1735460"/>
            <a:ext cx="10963656" cy="381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暗示时光流逝，妻死有年。“吾妻死之年所手植也”“今已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”都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表明时光在不断流逝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，“枇杷树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”这一静态生长的事物在岁月推移中悄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然长大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。由此，时间有了度量，思念有了形迹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，对妻子的回忆和思念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也愈加变得清晰起来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。②借物抒情,融情于景，抒发睹物思人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、物是人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非的感伤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。眼光触及枇杷树，则自然联想到种树之人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，想到妻子的音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容笑貌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，如今树犹在，而人已逝。明写枇杷树，实则借物抒情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，化无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4_1#da446ae93?pid=407a3598d&amp;color=0,0,0&amp;vtp=1&amp;bt=1&amp;bbb=1&amp;hb=1&amp;hltap=1"/>
          <p:cNvSpPr/>
          <p:nvPr/>
        </p:nvSpPr>
        <p:spPr>
          <a:xfrm>
            <a:off x="612648" y="468000"/>
            <a:ext cx="10963656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23_1#da446ae93?pid=407a3598d&amp;color=0,0,0&amp;vtp=1&amp;bt=1&amp;bbb=1&amp;hb=1&amp;hla=1"/>
          <p:cNvSpPr/>
          <p:nvPr/>
        </p:nvSpPr>
        <p:spPr>
          <a:xfrm>
            <a:off x="612648" y="442600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形的相思为有形之物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，寄托了对亡妻深深的怀念之情。③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以景结情。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寥寥数语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，却纸短情长，感人肺腑，催人泪下。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只说枇杷树在生长，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却不说自己的牵挂想念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。于客观冷静的描述中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，表达对妻子的极致思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念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，给人一种难以言说的凄凉之感，正所谓“不言情而情无限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，言有尽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而意无穷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33feb625?pid=407a3598d&amp;color=0,0,0&amp;vtp=1&amp;bt=1&amp;bbb=1&amp;hb=1"/>
          <p:cNvSpPr/>
          <p:nvPr/>
        </p:nvSpPr>
        <p:spPr>
          <a:xfrm>
            <a:off x="612648" y="468000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素养必备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借物抒情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借物抒情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是间接抒情的一种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指通过描写动物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植物或其他物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件来抒发情感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在借物抒情中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物是载体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描写物是为了抒情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对物并不进行全面描绘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而是抓住物与情感对应的某方面的特征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物与情融在一起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借物抒情可借助具体事物的某些特征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表达作者的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强烈情感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使抽象的情感依托于具体的事物而变得生动可感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也使具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体的事物因情感的融入而充满灵性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88cbbb8d?pid=6015e64ae&amp;color=0,0,0&amp;vtp=1&amp;bt=1&amp;bbb=1"/>
          <p:cNvSpPr/>
          <p:nvPr/>
        </p:nvSpPr>
        <p:spPr>
          <a:xfrm>
            <a:off x="612648" y="466345"/>
            <a:ext cx="10963656" cy="64274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思维发展与提升</a:t>
            </a:r>
            <a:endParaRPr lang="en-US" altLang="zh-CN" sz="3200" dirty="0"/>
          </a:p>
        </p:txBody>
      </p:sp>
      <p:sp>
        <p:nvSpPr>
          <p:cNvPr id="3" name="QB_6_BD.223_1#b84a118fa?pid=f88cbbb8d&amp;color=0,0,0&amp;vtp=1&amp;bbb=1&amp;hb=1&amp;hltap=1"/>
          <p:cNvSpPr/>
          <p:nvPr/>
        </p:nvSpPr>
        <p:spPr>
          <a:xfrm>
            <a:off x="612648" y="1180172"/>
            <a:ext cx="10963656" cy="49622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《项脊轩志》的最后两段是作者后来补写的，有人认为可以删去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，你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的看法是什么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？请陈述理由。（6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24_1#b84a118fa?pid=f88cbbb8d&amp;color=0,0,0&amp;vtp=1&amp;bbb=1&amp;hb=1&amp;hla=1"/>
          <p:cNvSpPr/>
          <p:nvPr/>
        </p:nvSpPr>
        <p:spPr>
          <a:xfrm>
            <a:off x="612648" y="2421978"/>
            <a:ext cx="10963656" cy="3733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示例1）不可以删去。作者补写这部分内容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，是为了抒发对亡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妻的怀念之情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。作者在前文写了对母亲、祖母的怀念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，那么后来把对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亡妻的怀念也写到里面是顺理成章的。前文交代的内容主要有两个方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：一是怀念亲人的伤感，二是读书当官的志向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。补写的部分使文章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产生了让人意想不到的变化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——文章向着记人抒情的方向倾斜了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样一来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，《项脊轩志》记述作者发愤苦读的部分被淡化了，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对母亲、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4_1#b84a118fa?pid=f88cbbb8d&amp;color=0,0,0&amp;vtp=1&amp;bbb=1&amp;hb=1&amp;hltap=1"/>
          <p:cNvSpPr/>
          <p:nvPr/>
        </p:nvSpPr>
        <p:spPr>
          <a:xfrm>
            <a:off x="612648" y="468000"/>
            <a:ext cx="10963656" cy="57369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23_1#b84a118fa?pid=f88cbbb8d&amp;color=0,0,0&amp;vtp=1&amp;bbb=1&amp;hb=1&amp;hla=1"/>
          <p:cNvSpPr/>
          <p:nvPr/>
        </p:nvSpPr>
        <p:spPr>
          <a:xfrm>
            <a:off x="612648" y="442599"/>
            <a:ext cx="10963656" cy="5763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祖母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、妻子的怀念之情却加深了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。而且补写部分与前文虽然作于不同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，但都是围绕项脊轩展开的，抒发了作者或喜或悲的情感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，前后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格调一致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，情感贯通，因而不可以删去。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示例2）可以删去。写文章应该以简练的笔墨表现丰富的内容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，以少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许胜多许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。文章前三段结构已相对完整。内容上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，文章写出归家几代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人的人事变迁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，再现了母亲、祖母的音容笑貌；情感上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，表达了作者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对两位已故亲人的深沉怀念及读书做官的志向。最后两段写与妻子的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相处之乐及对亡妻的怀念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，内容相对独立，与前文无必然关联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。故可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删去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6分，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言之成理即可）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92360368.fixed?pid=5ce4310ac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4000" dirty="0"/>
          </a:p>
        </p:txBody>
      </p:sp>
      <p:sp>
        <p:nvSpPr>
          <p:cNvPr id="3" name="C_4#292360368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698db029.fixed?pid=5ce4310ac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4000" dirty="0"/>
          </a:p>
        </p:txBody>
      </p:sp>
      <p:sp>
        <p:nvSpPr>
          <p:cNvPr id="3" name="C_4#0698db029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23_1#786e562e5?pid=0698db029&amp;color=0,0,0&amp;vtp=1&amp;bt=1&amp;bbb=1&amp;hb=1&amp;hltap=1"/>
          <p:cNvSpPr/>
          <p:nvPr/>
        </p:nvSpPr>
        <p:spPr>
          <a:xfrm>
            <a:off x="612648" y="468000"/>
            <a:ext cx="10963656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《项脊轩志》与《陈情表》是两篇传情佳作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，请从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传承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中华优秀传统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文化的角度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，分析二者所体现的孝亲文化。（6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224_1#786e562e5?pid=0698db029&amp;color=0,0,0&amp;vtp=1&amp;bt=1&amp;bbb=1&amp;hb=1&amp;hla=1"/>
          <p:cNvSpPr/>
          <p:nvPr/>
        </p:nvSpPr>
        <p:spPr>
          <a:xfrm>
            <a:off x="612648" y="1735460"/>
            <a:ext cx="10963656" cy="2420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这两篇文章体现了中国人对家人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、家庭、家族的重视。（2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李密为了奉养祖母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“辞不赴命”，体现的是感人至深的孝道；（2分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）归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有光对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“诸父异爨”感到遗憾，深情怀念与项脊轩相关的家人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，体现的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是对家庭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、家族的珍视。（2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b868b4ff?pid=0698db029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文言积累</a:t>
            </a:r>
            <a:endParaRPr lang="en-US" altLang="zh-CN" sz="3200" dirty="0"/>
          </a:p>
        </p:txBody>
      </p:sp>
      <p:sp>
        <p:nvSpPr>
          <p:cNvPr id="3" name="QO_6_BD.122_1#363f44df7?pid=5b868b4ff&amp;color=0,0,0&amp;vtp=1&amp;bbb=1"/>
          <p:cNvSpPr/>
          <p:nvPr/>
        </p:nvSpPr>
        <p:spPr>
          <a:xfrm>
            <a:off x="612648" y="954024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读准字音</a:t>
            </a:r>
            <a:endParaRPr lang="en-US" altLang="zh-CN" sz="2800" dirty="0"/>
          </a:p>
        </p:txBody>
      </p:sp>
      <p:sp>
        <p:nvSpPr>
          <p:cNvPr id="4" name="QB_7_BD.123_1#17519a442?pid=363f44df7&amp;color=0,0,0&amp;vtp=1&amp;bbb=1"/>
          <p:cNvSpPr/>
          <p:nvPr/>
        </p:nvSpPr>
        <p:spPr>
          <a:xfrm>
            <a:off x="612648" y="1602867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修葺(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异爨(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迨(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先妣(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7_AN.124_1#17519a442.bracket?pid=363f44df7&amp;color=0,0,0&amp;vpa=59&amp;vtp=1&amp;bbb=1"/>
          <p:cNvSpPr/>
          <p:nvPr/>
        </p:nvSpPr>
        <p:spPr>
          <a:xfrm>
            <a:off x="1753267" y="1610487"/>
            <a:ext cx="5556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qì</a:t>
            </a:r>
            <a:endParaRPr lang="en-US" altLang="zh-CN" sz="2800" dirty="0"/>
          </a:p>
        </p:txBody>
      </p:sp>
      <p:sp>
        <p:nvSpPr>
          <p:cNvPr id="7" name="QB_7_AN.126_1#17519a442.bracket?pid=363f44df7&amp;color=0,0,0&amp;vpa=60&amp;vtp=1&amp;bbb=1"/>
          <p:cNvSpPr/>
          <p:nvPr/>
        </p:nvSpPr>
        <p:spPr>
          <a:xfrm>
            <a:off x="1804067" y="2258187"/>
            <a:ext cx="9921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cu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9" name="QB_7_AN.128_1#17519a442.bracket?pid=363f44df7&amp;color=0,0,0&amp;vpa=61&amp;vtp=1&amp;bbb=1"/>
          <p:cNvSpPr/>
          <p:nvPr/>
        </p:nvSpPr>
        <p:spPr>
          <a:xfrm>
            <a:off x="1397666" y="2905887"/>
            <a:ext cx="735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11" name="QB_7_AN.130_1#17519a442.bracket?pid=363f44df7&amp;color=0,0,0&amp;vpa=62&amp;vtp=1&amp;bbb=1"/>
          <p:cNvSpPr/>
          <p:nvPr/>
        </p:nvSpPr>
        <p:spPr>
          <a:xfrm>
            <a:off x="1753267" y="3532632"/>
            <a:ext cx="555625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bǐ</a:t>
            </a:r>
            <a:endParaRPr lang="en-US" altLang="zh-CN" sz="2800" dirty="0"/>
          </a:p>
        </p:txBody>
      </p:sp>
      <p:sp>
        <p:nvSpPr>
          <p:cNvPr id="12" name="QB_7_BD.123_1#17519a442?pid=363f44df7&amp;color=0,0,0&amp;vtp=1&amp;bbb=1&amp;zzd= 1"/>
          <p:cNvSpPr/>
          <p:nvPr/>
        </p:nvSpPr>
        <p:spPr>
          <a:xfrm>
            <a:off x="1482630" y="22632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123_1#17519a442?pid=363f44df7&amp;color=0,0,0&amp;vtp=1&amp;bbb=1&amp;zzd= 2"/>
          <p:cNvSpPr/>
          <p:nvPr/>
        </p:nvSpPr>
        <p:spPr>
          <a:xfrm>
            <a:off x="1482630" y="29109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123_1#17519a442?pid=363f44df7&amp;color=0,0,0&amp;vtp=1&amp;bbb=1&amp;zzd= 3"/>
          <p:cNvSpPr/>
          <p:nvPr/>
        </p:nvSpPr>
        <p:spPr>
          <a:xfrm>
            <a:off x="1127030" y="35586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123_1#17519a442?pid=363f44df7&amp;color=0,0,0&amp;vtp=1&amp;bbb=1&amp;zzd= 4"/>
          <p:cNvSpPr/>
          <p:nvPr/>
        </p:nvSpPr>
        <p:spPr>
          <a:xfrm>
            <a:off x="1482630" y="4125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1_1#d59cc29f0?pid=363f44df7&amp;color=0,0,0&amp;mp=1&amp;vtp=1&amp;bt=1&amp;bbb=1"/>
          <p:cNvSpPr/>
          <p:nvPr/>
        </p:nvSpPr>
        <p:spPr>
          <a:xfrm>
            <a:off x="612648" y="466344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阖门(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象笏(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扃牖(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枇杷(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呱呱而泣(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老妪(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7_AN.132_1#d59cc29f0.bracket?pid=363f44df7&amp;color=0,0,0&amp;mp=1&amp;vpa=63&amp;vtp=1&amp;bbb=1"/>
          <p:cNvSpPr/>
          <p:nvPr/>
        </p:nvSpPr>
        <p:spPr>
          <a:xfrm>
            <a:off x="1816767" y="473964"/>
            <a:ext cx="6143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hé</a:t>
            </a:r>
            <a:endParaRPr lang="en-US" altLang="zh-CN" sz="2800" dirty="0"/>
          </a:p>
        </p:txBody>
      </p:sp>
      <p:sp>
        <p:nvSpPr>
          <p:cNvPr id="5" name="QB_7_AN.134_1#d59cc29f0.bracket?pid=363f44df7&amp;color=0,0,0&amp;vpa=64&amp;vtp=1&amp;bbb=1"/>
          <p:cNvSpPr/>
          <p:nvPr/>
        </p:nvSpPr>
        <p:spPr>
          <a:xfrm>
            <a:off x="1791367" y="1121664"/>
            <a:ext cx="6556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hù</a:t>
            </a:r>
            <a:endParaRPr lang="en-US" altLang="zh-CN" sz="2800" dirty="0"/>
          </a:p>
        </p:txBody>
      </p:sp>
      <p:sp>
        <p:nvSpPr>
          <p:cNvPr id="7" name="QB_7_AN.136_1#d59cc29f0.bracket?pid=363f44df7&amp;color=0,0,0&amp;vpa=65&amp;vtp=1&amp;bbb=1"/>
          <p:cNvSpPr/>
          <p:nvPr/>
        </p:nvSpPr>
        <p:spPr>
          <a:xfrm>
            <a:off x="1778667" y="1769364"/>
            <a:ext cx="10477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jiōnɡ</a:t>
            </a:r>
            <a:endParaRPr lang="en-US" altLang="zh-CN" sz="2800" dirty="0"/>
          </a:p>
        </p:txBody>
      </p:sp>
      <p:sp>
        <p:nvSpPr>
          <p:cNvPr id="8" name="QB_7_AN.137_1#d59cc29f0.bracket?pid=363f44df7&amp;color=0,0,0&amp;vpa=66&amp;vtp=1&amp;bbb=1"/>
          <p:cNvSpPr/>
          <p:nvPr/>
        </p:nvSpPr>
        <p:spPr>
          <a:xfrm>
            <a:off x="3116930" y="1769364"/>
            <a:ext cx="8128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yǒu</a:t>
            </a:r>
            <a:endParaRPr lang="en-US" altLang="zh-CN" sz="2800" dirty="0"/>
          </a:p>
        </p:txBody>
      </p:sp>
      <p:sp>
        <p:nvSpPr>
          <p:cNvPr id="10" name="QB_7_AN.139_1#d59cc29f0.bracket?pid=363f44df7&amp;color=0,0,0&amp;vpa=67&amp;vtp=1&amp;bbb=1"/>
          <p:cNvSpPr/>
          <p:nvPr/>
        </p:nvSpPr>
        <p:spPr>
          <a:xfrm>
            <a:off x="1753267" y="2417064"/>
            <a:ext cx="5556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pí</a:t>
            </a:r>
            <a:endParaRPr lang="en-US" altLang="zh-CN" sz="2800" dirty="0"/>
          </a:p>
        </p:txBody>
      </p:sp>
      <p:sp>
        <p:nvSpPr>
          <p:cNvPr id="11" name="QB_7_AN.140_1#d59cc29f0.bracket?pid=363f44df7&amp;color=0,0,0&amp;vpa=68&amp;vtp=1&amp;bbb=1"/>
          <p:cNvSpPr/>
          <p:nvPr/>
        </p:nvSpPr>
        <p:spPr>
          <a:xfrm>
            <a:off x="2479548" y="2417064"/>
            <a:ext cx="733425" cy="5647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ɑ</a:t>
            </a:r>
            <a:endParaRPr lang="en-US" altLang="zh-CN" sz="2800" dirty="0">
              <a:latin typeface="宋体" panose="02010600030101010101" pitchFamily="2" charset="-122"/>
            </a:endParaRPr>
          </a:p>
        </p:txBody>
      </p:sp>
      <p:sp>
        <p:nvSpPr>
          <p:cNvPr id="13" name="QB_7_AN.142_1#d59cc29f0.bracket?pid=363f44df7&amp;color=0,0,0&amp;vpa=69&amp;vtp=1&amp;bbb=1"/>
          <p:cNvSpPr/>
          <p:nvPr/>
        </p:nvSpPr>
        <p:spPr>
          <a:xfrm>
            <a:off x="2502567" y="3064764"/>
            <a:ext cx="6524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ɡū</a:t>
            </a:r>
            <a:endParaRPr lang="en-US" altLang="zh-CN" sz="2800" dirty="0"/>
          </a:p>
        </p:txBody>
      </p:sp>
      <p:sp>
        <p:nvSpPr>
          <p:cNvPr id="15" name="QB_7_AN.144_1#d59cc29f0.bracket?pid=363f44df7&amp;color=0,0,0&amp;vpa=70&amp;vtp=1&amp;bbb=1"/>
          <p:cNvSpPr/>
          <p:nvPr/>
        </p:nvSpPr>
        <p:spPr>
          <a:xfrm>
            <a:off x="1804067" y="3691509"/>
            <a:ext cx="6350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yù</a:t>
            </a:r>
            <a:endParaRPr lang="en-US" altLang="zh-CN" sz="2800" dirty="0"/>
          </a:p>
        </p:txBody>
      </p:sp>
      <p:sp>
        <p:nvSpPr>
          <p:cNvPr id="16" name="QB_7_BD.131_1#d59cc29f0?pid=363f44df7&amp;color=0,0,0&amp;mp=1&amp;vtp=1&amp;bt=1&amp;bbb=1&amp;zzd= 1"/>
          <p:cNvSpPr/>
          <p:nvPr/>
        </p:nvSpPr>
        <p:spPr>
          <a:xfrm>
            <a:off x="1127030" y="11267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131_1#d59cc29f0?pid=363f44df7&amp;color=0,0,0&amp;mp=1&amp;vtp=1&amp;bt=1&amp;bbb=1&amp;zzd= 2"/>
          <p:cNvSpPr/>
          <p:nvPr/>
        </p:nvSpPr>
        <p:spPr>
          <a:xfrm>
            <a:off x="1482630" y="17744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7_BD.131_1#d59cc29f0?pid=363f44df7&amp;color=0,0,0&amp;mp=1&amp;vtp=1&amp;bt=1&amp;bbb=1&amp;zzd= 3"/>
          <p:cNvSpPr/>
          <p:nvPr/>
        </p:nvSpPr>
        <p:spPr>
          <a:xfrm>
            <a:off x="1127030" y="2422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7_BD.131_1#d59cc29f0?pid=363f44df7&amp;color=0,0,0&amp;mp=1&amp;vtp=1&amp;bt=1&amp;bbb=1&amp;zzd= 3"/>
          <p:cNvSpPr/>
          <p:nvPr/>
        </p:nvSpPr>
        <p:spPr>
          <a:xfrm>
            <a:off x="1482630" y="2422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7_BD.131_1#d59cc29f0?pid=363f44df7&amp;color=0,0,0&amp;mp=1&amp;vtp=1&amp;bt=1&amp;bbb=1&amp;zzd= 4"/>
          <p:cNvSpPr/>
          <p:nvPr/>
        </p:nvSpPr>
        <p:spPr>
          <a:xfrm>
            <a:off x="1127030" y="3069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7_BD.131_1#d59cc29f0?pid=363f44df7&amp;color=0,0,0&amp;mp=1&amp;vtp=1&amp;bt=1&amp;bbb=1&amp;zzd= 4"/>
          <p:cNvSpPr/>
          <p:nvPr/>
        </p:nvSpPr>
        <p:spPr>
          <a:xfrm>
            <a:off x="1482630" y="3069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B_7_BD.131_1#d59cc29f0?pid=363f44df7&amp;color=0,0,0&amp;mp=1&amp;vtp=1&amp;bt=1&amp;bbb=1&amp;zzd= 5"/>
          <p:cNvSpPr/>
          <p:nvPr/>
        </p:nvSpPr>
        <p:spPr>
          <a:xfrm>
            <a:off x="1127030" y="37175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B_7_BD.131_1#d59cc29f0?pid=363f44df7&amp;color=0,0,0&amp;mp=1&amp;vtp=1&amp;bt=1&amp;bbb=1&amp;zzd= 6"/>
          <p:cNvSpPr/>
          <p:nvPr/>
        </p:nvSpPr>
        <p:spPr>
          <a:xfrm>
            <a:off x="1482630" y="42839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8" grpId="0" animBg="1" build="p"/>
      <p:bldP spid="10" grpId="0" animBg="1" build="p"/>
      <p:bldP spid="11" grpId="0" animBg="1" build="p"/>
      <p:bldP spid="13" grpId="0" animBg="1" build="p"/>
      <p:bldP spid="15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5_1#3989d8860?pid=5b868b4ff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请解释加点词语的古义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146_1#899d3e4f4?pid=3989d8860&amp;color=0,0,0&amp;vtp=1&amp;bbb=1"/>
          <p:cNvSpPr/>
          <p:nvPr/>
        </p:nvSpPr>
        <p:spPr>
          <a:xfrm>
            <a:off x="612648" y="1111318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室仅方丈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：寺院的住持。</a:t>
            </a:r>
            <a:endParaRPr lang="en-US" altLang="zh-CN" sz="2800" dirty="0"/>
          </a:p>
        </p:txBody>
      </p:sp>
      <p:sp>
        <p:nvSpPr>
          <p:cNvPr id="4" name="QB_7_AN.147_1#899d3e4f4.blank?pid=3989d8860&amp;color=0,0,0&amp;vpa=71&amp;vtp=1&amp;bbb=1"/>
          <p:cNvSpPr/>
          <p:nvPr/>
        </p:nvSpPr>
        <p:spPr>
          <a:xfrm>
            <a:off x="1867567" y="1728538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一丈见方。</a:t>
            </a:r>
            <a:endParaRPr lang="en-US" altLang="zh-CN" sz="2800" dirty="0"/>
          </a:p>
        </p:txBody>
      </p:sp>
      <p:sp>
        <p:nvSpPr>
          <p:cNvPr id="5" name="QB_7_BD.148_1#0dcc242cf?pid=3989d8860&amp;color=0,0,0&amp;vtp=1&amp;bbb=1&amp;hb=1"/>
          <p:cNvSpPr/>
          <p:nvPr/>
        </p:nvSpPr>
        <p:spPr>
          <a:xfrm>
            <a:off x="612648" y="3036765"/>
            <a:ext cx="10963656" cy="25112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往往而是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：表示根据以往的经验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，某种情况在一定条件下时常存在或经常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发生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49_1#0dcc242cf.blank?pid=3989d8860&amp;color=0,0,0&amp;vpa=72&amp;vtp=1&amp;bbb=1"/>
          <p:cNvSpPr/>
          <p:nvPr/>
        </p:nvSpPr>
        <p:spPr>
          <a:xfrm>
            <a:off x="1867567" y="3653985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到处。</a:t>
            </a:r>
            <a:endParaRPr lang="en-US" altLang="zh-CN" sz="2800" dirty="0"/>
          </a:p>
        </p:txBody>
      </p:sp>
      <p:sp>
        <p:nvSpPr>
          <p:cNvPr id="7" name="QB_7_BD.146_1#899d3e4f4?pid=3989d8860&amp;color=0,0,0&amp;vtp=1&amp;bbb=1&amp;zzd= 1"/>
          <p:cNvSpPr/>
          <p:nvPr/>
        </p:nvSpPr>
        <p:spPr>
          <a:xfrm>
            <a:off x="18382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7_BD.146_1#899d3e4f4?pid=3989d8860&amp;color=0,0,0&amp;vtp=1&amp;bbb=1&amp;zzd= 1"/>
          <p:cNvSpPr/>
          <p:nvPr/>
        </p:nvSpPr>
        <p:spPr>
          <a:xfrm>
            <a:off x="21938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148_1#0dcc242cf?pid=3989d8860&amp;color=0,0,0&amp;vtp=1&amp;bbb=1&amp;hb=1&amp;zzd= 1"/>
          <p:cNvSpPr/>
          <p:nvPr/>
        </p:nvSpPr>
        <p:spPr>
          <a:xfrm>
            <a:off x="1127030" y="3697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7_BD.148_1#0dcc242cf?pid=3989d8860&amp;color=0,0,0&amp;vtp=1&amp;bbb=1&amp;hb=1&amp;zzd= 1"/>
          <p:cNvSpPr/>
          <p:nvPr/>
        </p:nvSpPr>
        <p:spPr>
          <a:xfrm>
            <a:off x="1482630" y="3697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0_1#0b3aa14c9?pid=3989d8860&amp;color=0,0,0&amp;vtp=1&amp;bt=1&amp;bb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三五之夜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：约举之数，表示数目不多。</a:t>
            </a:r>
            <a:endParaRPr lang="en-US" altLang="zh-CN" sz="2800" dirty="0"/>
          </a:p>
        </p:txBody>
      </p:sp>
      <p:sp>
        <p:nvSpPr>
          <p:cNvPr id="3" name="QB_7_AN.151_1#0b3aa14c9.blank?pid=3989d8860&amp;color=0,0,0&amp;vpa=73&amp;vtp=1&amp;bbb=1"/>
          <p:cNvSpPr/>
          <p:nvPr/>
        </p:nvSpPr>
        <p:spPr>
          <a:xfrm>
            <a:off x="1867567" y="1085220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农历每月十五。</a:t>
            </a:r>
            <a:endParaRPr lang="en-US" altLang="zh-CN" sz="2800" dirty="0"/>
          </a:p>
        </p:txBody>
      </p:sp>
      <p:sp>
        <p:nvSpPr>
          <p:cNvPr id="4" name="QB_7_BD.150_1#0b3aa14c9?pid=3989d8860&amp;color=0,0,0&amp;vtp=1&amp;bt=1&amp;bbb=1&amp;zzd= 1"/>
          <p:cNvSpPr/>
          <p:nvPr/>
        </p:nvSpPr>
        <p:spPr>
          <a:xfrm>
            <a:off x="1127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B_7_BD.150_1#0b3aa14c9?pid=3989d8860&amp;color=0,0,0&amp;vtp=1&amp;bt=1&amp;bbb=1&amp;zzd= 1"/>
          <p:cNvSpPr/>
          <p:nvPr/>
        </p:nvSpPr>
        <p:spPr>
          <a:xfrm>
            <a:off x="14826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52_1#01658f562?pid=5b868b4ff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一词多义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7_BD.153_1#0c09d59e0?pid=01658f562&amp;color=0,0,0&amp;vtp=1&amp;bbb=1"/>
          <p:cNvSpPr/>
          <p:nvPr/>
        </p:nvSpPr>
        <p:spPr>
          <a:xfrm>
            <a:off x="612648" y="1042865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</a:t>
            </a:r>
            <a:endParaRPr lang="en-US" altLang="zh-CN" sz="2800" dirty="0"/>
          </a:p>
        </p:txBody>
      </p:sp>
      <p:sp>
        <p:nvSpPr>
          <p:cNvPr id="4" name="QB_8_BD.154_1#647b26c4c?pid=0c09d59e0&amp;color=0,0,0&amp;vtp=1&amp;bbb=1"/>
          <p:cNvSpPr/>
          <p:nvPr/>
        </p:nvSpPr>
        <p:spPr>
          <a:xfrm>
            <a:off x="612648" y="168707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庭中始为篱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，已为墙(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轩东故尝为厨(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庭中通南北为一(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吾从板外相为应答(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8_AN.155_1#647b26c4c.bracket?pid=0c09d59e0&amp;color=0,0,0&amp;vpa=74&amp;vtp=1&amp;bbb=1"/>
          <p:cNvSpPr/>
          <p:nvPr/>
        </p:nvSpPr>
        <p:spPr>
          <a:xfrm>
            <a:off x="4305966" y="169469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动词，做。</a:t>
            </a:r>
            <a:endParaRPr lang="en-US" altLang="zh-CN" sz="2800" dirty="0"/>
          </a:p>
        </p:txBody>
      </p:sp>
      <p:sp>
        <p:nvSpPr>
          <p:cNvPr id="7" name="QB_8_AN.157_1#647b26c4c.bracket?pid=0c09d59e0&amp;color=0,0,0&amp;vpa=75&amp;vtp=1&amp;bbb=1"/>
          <p:cNvSpPr/>
          <p:nvPr/>
        </p:nvSpPr>
        <p:spPr>
          <a:xfrm>
            <a:off x="3239166" y="234239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动词，作为。</a:t>
            </a:r>
            <a:endParaRPr lang="en-US" altLang="zh-CN" sz="2800" dirty="0"/>
          </a:p>
        </p:txBody>
      </p:sp>
      <p:sp>
        <p:nvSpPr>
          <p:cNvPr id="9" name="QB_8_AN.159_1#647b26c4c.bracket?pid=0c09d59e0&amp;color=0,0,0&amp;vpa=76&amp;vtp=1&amp;bbb=1"/>
          <p:cNvSpPr/>
          <p:nvPr/>
        </p:nvSpPr>
        <p:spPr>
          <a:xfrm>
            <a:off x="3594766" y="299009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动词，成为。</a:t>
            </a:r>
            <a:endParaRPr lang="en-US" altLang="zh-CN" sz="2800" dirty="0"/>
          </a:p>
        </p:txBody>
      </p:sp>
      <p:sp>
        <p:nvSpPr>
          <p:cNvPr id="11" name="QB_8_AN.161_1#647b26c4c.bracket?pid=0c09d59e0&amp;color=0,0,0&amp;vpa=77&amp;vtp=1&amp;bbb=1"/>
          <p:cNvSpPr/>
          <p:nvPr/>
        </p:nvSpPr>
        <p:spPr>
          <a:xfrm>
            <a:off x="3950366" y="3616838"/>
            <a:ext cx="3471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介词，可译为“对”。</a:t>
            </a:r>
            <a:endParaRPr lang="en-US" altLang="zh-CN" sz="2800" dirty="0"/>
          </a:p>
        </p:txBody>
      </p:sp>
      <p:sp>
        <p:nvSpPr>
          <p:cNvPr id="12" name="QB_8_BD.154_1#647b26c4c?pid=0c09d59e0&amp;color=0,0,0&amp;vtp=1&amp;bbb=1&amp;zzd= 1"/>
          <p:cNvSpPr/>
          <p:nvPr/>
        </p:nvSpPr>
        <p:spPr>
          <a:xfrm>
            <a:off x="3616230" y="23474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8_BD.154_1#647b26c4c?pid=0c09d59e0&amp;color=0,0,0&amp;vtp=1&amp;bbb=1&amp;zzd= 2"/>
          <p:cNvSpPr/>
          <p:nvPr/>
        </p:nvSpPr>
        <p:spPr>
          <a:xfrm>
            <a:off x="2549430" y="29951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8_BD.154_1#647b26c4c?pid=0c09d59e0&amp;color=0,0,0&amp;vtp=1&amp;bbb=1&amp;zzd= 3"/>
          <p:cNvSpPr/>
          <p:nvPr/>
        </p:nvSpPr>
        <p:spPr>
          <a:xfrm>
            <a:off x="2905030" y="36428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8_BD.154_1#647b26c4c?pid=0c09d59e0&amp;color=0,0,0&amp;vtp=1&amp;bbb=1&amp;zzd= 4"/>
          <p:cNvSpPr/>
          <p:nvPr/>
        </p:nvSpPr>
        <p:spPr>
          <a:xfrm>
            <a:off x="2905030" y="42092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2_1#7bae5b5d2?pid=01658f562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过</a:t>
            </a:r>
            <a:endParaRPr lang="en-US" altLang="zh-CN" sz="2800" dirty="0"/>
          </a:p>
        </p:txBody>
      </p:sp>
      <p:sp>
        <p:nvSpPr>
          <p:cNvPr id="3" name="QB_8_BD.163_1#7087ec192?pid=7bae5b5d2&amp;color=0,0,0&amp;vtp=1&amp;bbb=1"/>
          <p:cNvSpPr/>
          <p:nvPr/>
        </p:nvSpPr>
        <p:spPr>
          <a:xfrm>
            <a:off x="612648" y="110668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日过午已昏(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大母过余曰(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164_1#7087ec192.bracket?pid=7bae5b5d2&amp;color=0,0,0&amp;vpa=78&amp;vtp=1&amp;bbb=1"/>
          <p:cNvSpPr/>
          <p:nvPr/>
        </p:nvSpPr>
        <p:spPr>
          <a:xfrm>
            <a:off x="2883567" y="111430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动词，超过。</a:t>
            </a:r>
            <a:endParaRPr lang="en-US" altLang="zh-CN" sz="2800" dirty="0"/>
          </a:p>
        </p:txBody>
      </p:sp>
      <p:sp>
        <p:nvSpPr>
          <p:cNvPr id="6" name="QB_8_AN.166_1#7087ec192.bracket?pid=7bae5b5d2&amp;color=0,0,0&amp;vpa=79&amp;vtp=1&amp;bbb=1"/>
          <p:cNvSpPr/>
          <p:nvPr/>
        </p:nvSpPr>
        <p:spPr>
          <a:xfrm>
            <a:off x="2883567" y="1741048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动词，看望。</a:t>
            </a:r>
            <a:endParaRPr lang="en-US" altLang="zh-CN" sz="2800" dirty="0"/>
          </a:p>
        </p:txBody>
      </p:sp>
      <p:sp>
        <p:nvSpPr>
          <p:cNvPr id="7" name="QO_7_BD.167_1#350c50c92?pid=01658f562&amp;color=0,0,0&amp;vtp=1&amp;bbb=1"/>
          <p:cNvSpPr/>
          <p:nvPr/>
        </p:nvSpPr>
        <p:spPr>
          <a:xfrm>
            <a:off x="612648" y="231985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置</a:t>
            </a:r>
            <a:endParaRPr lang="en-US" altLang="zh-CN" sz="2800" dirty="0"/>
          </a:p>
        </p:txBody>
      </p:sp>
      <p:sp>
        <p:nvSpPr>
          <p:cNvPr id="8" name="QB_8_BD.168_1#ebb83038b?pid=350c50c92&amp;color=0,0,0&amp;vtp=1&amp;bbb=1"/>
          <p:cNvSpPr/>
          <p:nvPr/>
        </p:nvSpPr>
        <p:spPr>
          <a:xfrm>
            <a:off x="612648" y="296405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顾视无可置者(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内外多置小门墙(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B_8_AN.169_1#ebb83038b.bracket?pid=350c50c92&amp;color=0,0,0&amp;vpa=80&amp;vtp=1&amp;bbb=1"/>
          <p:cNvSpPr/>
          <p:nvPr/>
        </p:nvSpPr>
        <p:spPr>
          <a:xfrm>
            <a:off x="3239166" y="2971678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动词，放置。</a:t>
            </a:r>
            <a:endParaRPr lang="en-US" altLang="zh-CN" sz="2800" dirty="0"/>
          </a:p>
        </p:txBody>
      </p:sp>
      <p:sp>
        <p:nvSpPr>
          <p:cNvPr id="11" name="QB_8_AN.171_1#ebb83038b.bracket?pid=350c50c92&amp;color=0,0,0&amp;vpa=81&amp;vtp=1&amp;bbb=1"/>
          <p:cNvSpPr/>
          <p:nvPr/>
        </p:nvSpPr>
        <p:spPr>
          <a:xfrm>
            <a:off x="3594766" y="3598423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动词，设置。</a:t>
            </a:r>
            <a:endParaRPr lang="en-US" altLang="zh-CN" sz="2800" dirty="0"/>
          </a:p>
        </p:txBody>
      </p:sp>
      <p:sp>
        <p:nvSpPr>
          <p:cNvPr id="12" name="QB_8_BD.163_1#7087ec192?pid=7bae5b5d2&amp;color=0,0,0&amp;vtp=1&amp;bbb=1&amp;zzd= 1"/>
          <p:cNvSpPr/>
          <p:nvPr/>
        </p:nvSpPr>
        <p:spPr>
          <a:xfrm>
            <a:off x="14826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8_BD.163_1#7087ec192?pid=7bae5b5d2&amp;color=0,0,0&amp;vtp=1&amp;bbb=1&amp;zzd= 2"/>
          <p:cNvSpPr/>
          <p:nvPr/>
        </p:nvSpPr>
        <p:spPr>
          <a:xfrm>
            <a:off x="1838230" y="233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8_BD.168_1#ebb83038b?pid=350c50c92&amp;color=0,0,0&amp;vtp=1&amp;bbb=1&amp;zzd= 1"/>
          <p:cNvSpPr/>
          <p:nvPr/>
        </p:nvSpPr>
        <p:spPr>
          <a:xfrm>
            <a:off x="2549430" y="36244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8_BD.168_1#ebb83038b?pid=350c50c92&amp;color=0,0,0&amp;vtp=1&amp;bbb=1&amp;zzd= 2"/>
          <p:cNvSpPr/>
          <p:nvPr/>
        </p:nvSpPr>
        <p:spPr>
          <a:xfrm>
            <a:off x="2193830" y="41908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9" grpId="0" animBg="1" build="p"/>
      <p:bldP spid="11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72_1#8d076d2f2?pid=01658f562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</a:t>
            </a:r>
            <a:endParaRPr lang="en-US" altLang="zh-CN" sz="2800" dirty="0"/>
          </a:p>
        </p:txBody>
      </p:sp>
      <p:sp>
        <p:nvSpPr>
          <p:cNvPr id="3" name="QB_8_BD.173_1#302f07392?pid=8d076d2f2&amp;color=0,0,0&amp;vtp=1&amp;bbb=1"/>
          <p:cNvSpPr/>
          <p:nvPr/>
        </p:nvSpPr>
        <p:spPr>
          <a:xfrm>
            <a:off x="612648" y="110668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余扃牖而居(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而庭阶寂寂(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往往而是(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174_1#302f07392.bracket?pid=8d076d2f2&amp;color=0,0,0&amp;vpa=82&amp;vtp=1&amp;bbb=1"/>
          <p:cNvSpPr/>
          <p:nvPr/>
        </p:nvSpPr>
        <p:spPr>
          <a:xfrm>
            <a:off x="2883567" y="1114303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助词，表修饰，无义。</a:t>
            </a:r>
            <a:endParaRPr lang="en-US" altLang="zh-CN" sz="2800" dirty="0"/>
          </a:p>
        </p:txBody>
      </p:sp>
      <p:sp>
        <p:nvSpPr>
          <p:cNvPr id="6" name="QB_8_AN.176_1#302f07392.bracket?pid=8d076d2f2&amp;color=0,0,0&amp;vpa=83&amp;vtp=1&amp;bbb=1"/>
          <p:cNvSpPr/>
          <p:nvPr/>
        </p:nvSpPr>
        <p:spPr>
          <a:xfrm>
            <a:off x="2896267" y="1762003"/>
            <a:ext cx="59705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连词，表转折，相当于“却”“但是”。</a:t>
            </a:r>
            <a:endParaRPr lang="en-US" altLang="zh-CN" sz="2800" dirty="0"/>
          </a:p>
        </p:txBody>
      </p:sp>
      <p:sp>
        <p:nvSpPr>
          <p:cNvPr id="8" name="QB_8_AN.178_1#302f07392.bracket?pid=8d076d2f2&amp;color=0,0,0&amp;vpa=84&amp;vtp=1&amp;bbb=1"/>
          <p:cNvSpPr/>
          <p:nvPr/>
        </p:nvSpPr>
        <p:spPr>
          <a:xfrm>
            <a:off x="2540667" y="2388748"/>
            <a:ext cx="81153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连词，连接状语和中心词，相当于“地”，可不译。</a:t>
            </a:r>
            <a:endParaRPr lang="en-US" altLang="zh-CN" sz="2800" dirty="0"/>
          </a:p>
        </p:txBody>
      </p:sp>
      <p:sp>
        <p:nvSpPr>
          <p:cNvPr id="9" name="QB_8_BD.173_1#302f07392?pid=8d076d2f2&amp;color=0,0,0&amp;vtp=1&amp;bbb=1&amp;zzd= 1"/>
          <p:cNvSpPr/>
          <p:nvPr/>
        </p:nvSpPr>
        <p:spPr>
          <a:xfrm>
            <a:off x="21938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8_BD.173_1#302f07392?pid=8d076d2f2&amp;color=0,0,0&amp;vtp=1&amp;bbb=1&amp;zzd= 2"/>
          <p:cNvSpPr/>
          <p:nvPr/>
        </p:nvSpPr>
        <p:spPr>
          <a:xfrm>
            <a:off x="11270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8_BD.173_1#302f07392?pid=8d076d2f2&amp;color=0,0,0&amp;vtp=1&amp;bbb=1&amp;zzd= 3"/>
          <p:cNvSpPr/>
          <p:nvPr/>
        </p:nvSpPr>
        <p:spPr>
          <a:xfrm>
            <a:off x="1838230" y="298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79_1#c6af69aa9?pid=01658f562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且</a:t>
            </a:r>
            <a:endParaRPr lang="en-US" altLang="zh-CN" sz="2800" dirty="0"/>
          </a:p>
        </p:txBody>
      </p:sp>
      <p:sp>
        <p:nvSpPr>
          <p:cNvPr id="3" name="QB_8_BD.180_1#a9800bc89?pid=c6af69aa9&amp;color=0,0,0&amp;vtp=1&amp;bbb=1"/>
          <p:cNvSpPr/>
          <p:nvPr/>
        </p:nvSpPr>
        <p:spPr>
          <a:xfrm>
            <a:off x="612648" y="1106683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且何谓阁子也(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且放白鹿青崖间(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臣死且不避,卮酒安足辞(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且夫天地之间，物各有主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181_1#a9800bc89.bracket?pid=c6af69aa9&amp;color=0,0,0&amp;vpa=85&amp;vtp=1&amp;bbb=1"/>
          <p:cNvSpPr/>
          <p:nvPr/>
        </p:nvSpPr>
        <p:spPr>
          <a:xfrm>
            <a:off x="3251866" y="1114303"/>
            <a:ext cx="66865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助词，用于句首，这里有“那么”的意思。</a:t>
            </a:r>
            <a:endParaRPr lang="en-US" altLang="zh-CN" sz="2800" dirty="0"/>
          </a:p>
        </p:txBody>
      </p:sp>
      <p:sp>
        <p:nvSpPr>
          <p:cNvPr id="6" name="QB_8_AN.183_1#a9800bc89.bracket?pid=c6af69aa9&amp;color=0,0,0&amp;vpa=86&amp;vtp=1&amp;bbb=1"/>
          <p:cNvSpPr/>
          <p:nvPr/>
        </p:nvSpPr>
        <p:spPr>
          <a:xfrm>
            <a:off x="3594766" y="1762003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副词，暂且，姑且。</a:t>
            </a:r>
            <a:endParaRPr lang="en-US" altLang="zh-CN" sz="2800" dirty="0"/>
          </a:p>
        </p:txBody>
      </p:sp>
      <p:sp>
        <p:nvSpPr>
          <p:cNvPr id="8" name="QB_8_AN.185_1#a9800bc89.bracket?pid=c6af69aa9&amp;color=0,0,0&amp;vpa=87&amp;vtp=1&amp;bbb=1"/>
          <p:cNvSpPr/>
          <p:nvPr/>
        </p:nvSpPr>
        <p:spPr>
          <a:xfrm>
            <a:off x="4763166" y="2409703"/>
            <a:ext cx="56149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连词，表示让步，相当于“尚且”。</a:t>
            </a:r>
            <a:endParaRPr lang="en-US" altLang="zh-CN" sz="2800" dirty="0"/>
          </a:p>
        </p:txBody>
      </p:sp>
      <p:sp>
        <p:nvSpPr>
          <p:cNvPr id="10" name="QB_8_AN.187_1#a9800bc89.bracket?pid=c6af69aa9&amp;color=0,0,0&amp;vpa=88&amp;vtp=1&amp;bbb=1"/>
          <p:cNvSpPr/>
          <p:nvPr/>
        </p:nvSpPr>
        <p:spPr>
          <a:xfrm>
            <a:off x="775366" y="3684148"/>
            <a:ext cx="109696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固定用法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，用于句首，表示更进一层，可译为“况且”“再说”“而且”。</a:t>
            </a:r>
            <a:endParaRPr lang="en-US" altLang="zh-CN" sz="2800" dirty="0"/>
          </a:p>
        </p:txBody>
      </p:sp>
      <p:sp>
        <p:nvSpPr>
          <p:cNvPr id="11" name="QB_8_BD.180_1#a9800bc89?pid=c6af69aa9&amp;color=0,0,0&amp;vtp=1&amp;bbb=1&amp;zzd= 1"/>
          <p:cNvSpPr/>
          <p:nvPr/>
        </p:nvSpPr>
        <p:spPr>
          <a:xfrm>
            <a:off x="1127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8_BD.180_1#a9800bc89?pid=c6af69aa9&amp;color=0,0,0&amp;vtp=1&amp;bbb=1&amp;zzd= 2"/>
          <p:cNvSpPr/>
          <p:nvPr/>
        </p:nvSpPr>
        <p:spPr>
          <a:xfrm>
            <a:off x="11270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8_BD.180_1#a9800bc89?pid=c6af69aa9&amp;color=0,0,0&amp;vtp=1&amp;bbb=1&amp;zzd= 3"/>
          <p:cNvSpPr/>
          <p:nvPr/>
        </p:nvSpPr>
        <p:spPr>
          <a:xfrm>
            <a:off x="18382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8_BD.180_1#a9800bc89?pid=c6af69aa9&amp;color=0,0,0&amp;vtp=1&amp;bbb=1&amp;zzd= 4"/>
          <p:cNvSpPr/>
          <p:nvPr/>
        </p:nvSpPr>
        <p:spPr>
          <a:xfrm>
            <a:off x="1127030" y="37101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c67bbe09?pid=292360368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一、作者名片</a:t>
            </a:r>
            <a:endParaRPr lang="en-US" altLang="zh-CN" sz="3000" dirty="0"/>
          </a:p>
        </p:txBody>
      </p:sp>
      <p:pic>
        <p:nvPicPr>
          <p:cNvPr id="3" name="P_6_BD#58cf3715e?htil=1&amp;pid=5c67bbe09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2640" y="1281556"/>
            <a:ext cx="1865376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58cf3715e?htil=1&amp;pid=5c67bbe09&amp;color=0,0,0&amp;vtp=1&amp;bbb=1&amp;hb=1&amp;hs=1"/>
          <p:cNvSpPr/>
          <p:nvPr/>
        </p:nvSpPr>
        <p:spPr>
          <a:xfrm>
            <a:off x="612648" y="1135253"/>
            <a:ext cx="8970264" cy="3158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归有光（1507—1571），字熙甫，号震川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，昆山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今属江苏）人，世称震川先生，明代散文家。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自幼苦读，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岁能文。他博览群书，但仕途不利，嘉靖十九年（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1540）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中举人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，后连续8次考进士不第。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后迁居嘉定安亭江边，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讲学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20余年，学生颇多。一生郁郁不得志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，到嘉靖四十四</a:t>
            </a:r>
            <a:endParaRPr lang="en-US" altLang="zh-CN" sz="2800" dirty="0"/>
          </a:p>
        </p:txBody>
      </p:sp>
      <p:sp>
        <p:nvSpPr>
          <p:cNvPr id="5" name="P_6_BD#58cf3715e?htil=1&amp;pid=5c67bbe09&amp;color=0,0,0&amp;vtp=1&amp;bbb=1&amp;hb=1&amp;hs=1"/>
          <p:cNvSpPr/>
          <p:nvPr/>
        </p:nvSpPr>
        <p:spPr>
          <a:xfrm>
            <a:off x="612648" y="4338828"/>
            <a:ext cx="10968012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（1565）才中进士，授县令职。他反对明朝中期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“文必秦汉，诗必盛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”的拟古主张，提倡“独出于胸臆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”，强调真实感情。他的散文风格朴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47f8d4f?pid=5b868b4ff&amp;color=0,0,0&amp;vtp=1&amp;bt=1&amp;bbb=1"/>
          <p:cNvSpPr/>
          <p:nvPr/>
        </p:nvSpPr>
        <p:spPr>
          <a:xfrm>
            <a:off x="612648" y="468000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文言知识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表示递进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况且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且燕赵处秦革灭殆尽之际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六国论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47f8d4f?pid=5b868b4ff&amp;color=0,0,0&amp;mp=1&amp;vtp=1&amp;bt=1&amp;bbb=1"/>
          <p:cNvSpPr/>
          <p:nvPr/>
        </p:nvSpPr>
        <p:spPr>
          <a:xfrm>
            <a:off x="612648" y="468000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表示让步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尚且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古之圣人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其出人也远矣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犹且从师而问焉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师说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表示并列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;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连用表并列时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命如南山石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四体康且直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!（《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孔雀东南飞并序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47f8d4f?pid=5b868b4ff&amp;color=0,0,0&amp;vtp=1&amp;bt=1&amp;bbb=1"/>
          <p:cNvSpPr/>
          <p:nvPr/>
        </p:nvSpPr>
        <p:spPr>
          <a:xfrm>
            <a:off x="612648" y="468000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若属皆且为所虏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!（《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鸿门宴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姑且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暂且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卿但暂还家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吾今且报府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孔雀东南飞并序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固定词组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句首助词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表示下文是更进一步的议论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况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且夫天下非小弱也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过秦论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88_1#5476da443?pid=5b868b4ff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请指出加点词语的活用类型并解释词语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189_1#a3a3c4731?pid=5476da443&amp;color=0,0,0&amp;vtp=1&amp;bbb=1"/>
          <p:cNvSpPr/>
          <p:nvPr/>
        </p:nvSpPr>
        <p:spPr>
          <a:xfrm>
            <a:off x="612648" y="111131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雨泽下注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4" name="QB_7_AN.190_1#a3a3c4731.blank?pid=5476da443&amp;color=0,0,0&amp;vpa=89&amp;vtp=1&amp;bbb=1"/>
          <p:cNvSpPr/>
          <p:nvPr/>
        </p:nvSpPr>
        <p:spPr>
          <a:xfrm>
            <a:off x="1511967" y="1707583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名词作状语，往下。</a:t>
            </a:r>
            <a:endParaRPr lang="en-US" altLang="zh-CN" sz="2800" dirty="0"/>
          </a:p>
        </p:txBody>
      </p:sp>
      <p:sp>
        <p:nvSpPr>
          <p:cNvPr id="5" name="QB_7_BD.191_1#70de7ed5d?pid=5476da443&amp;color=0,0,0&amp;vtp=1&amp;bbb=1"/>
          <p:cNvSpPr/>
          <p:nvPr/>
        </p:nvSpPr>
        <p:spPr>
          <a:xfrm>
            <a:off x="612648" y="238830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吾妻死之年所手植也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6" name="QB_7_AN.192_1#70de7ed5d.blank?pid=5476da443&amp;color=0,0,0&amp;vpa=90&amp;vtp=1&amp;bbb=1"/>
          <p:cNvSpPr/>
          <p:nvPr/>
        </p:nvSpPr>
        <p:spPr>
          <a:xfrm>
            <a:off x="1334166" y="2984568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名词作状语，亲手。</a:t>
            </a:r>
            <a:endParaRPr lang="en-US" altLang="zh-CN" sz="2800" dirty="0"/>
          </a:p>
        </p:txBody>
      </p:sp>
      <p:sp>
        <p:nvSpPr>
          <p:cNvPr id="7" name="QB_7_BD.193_1#499c4a429?pid=5476da443&amp;color=0,0,0&amp;vtp=1&amp;bbb=1"/>
          <p:cNvSpPr/>
          <p:nvPr/>
        </p:nvSpPr>
        <p:spPr>
          <a:xfrm>
            <a:off x="612648" y="366528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此吾祖太常公宣德间执此以朝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8" name="QB_7_AN.194_1#499c4a429.blank?pid=5476da443&amp;color=0,0,0&amp;vpa=91&amp;vtp=1&amp;bbb=1"/>
          <p:cNvSpPr/>
          <p:nvPr/>
        </p:nvSpPr>
        <p:spPr>
          <a:xfrm>
            <a:off x="1511967" y="4261553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名词作动词，上朝。</a:t>
            </a:r>
            <a:endParaRPr lang="en-US" altLang="zh-CN" sz="2800" dirty="0"/>
          </a:p>
        </p:txBody>
      </p:sp>
      <p:sp>
        <p:nvSpPr>
          <p:cNvPr id="9" name="QB_7_BD.189_1#a3a3c4731?pid=5476da443&amp;color=0,0,0&amp;vtp=1&amp;bbb=1&amp;zzd= 1"/>
          <p:cNvSpPr/>
          <p:nvPr/>
        </p:nvSpPr>
        <p:spPr>
          <a:xfrm>
            <a:off x="18382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7_BD.191_1#70de7ed5d?pid=5476da443&amp;color=0,0,0&amp;vtp=1&amp;bbb=1&amp;zzd= 1"/>
          <p:cNvSpPr/>
          <p:nvPr/>
        </p:nvSpPr>
        <p:spPr>
          <a:xfrm>
            <a:off x="3260630" y="304870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7_BD.193_1#499c4a429?pid=5476da443&amp;color=0,0,0&amp;vtp=1&amp;bbb=1&amp;zzd= 1"/>
          <p:cNvSpPr/>
          <p:nvPr/>
        </p:nvSpPr>
        <p:spPr>
          <a:xfrm>
            <a:off x="5394230" y="43256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5_1#15f221cda?pid=5476da443&amp;color=0,0,0&amp;vtp=1&amp;bt=1&amp;bb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垣墙周庭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3" name="QB_7_AN.196_1#15f221cda.blank?pid=5476da443&amp;color=0,0,0&amp;vpa=92&amp;vtp=1&amp;bbb=1"/>
          <p:cNvSpPr/>
          <p:nvPr/>
        </p:nvSpPr>
        <p:spPr>
          <a:xfrm>
            <a:off x="1511967" y="1064265"/>
            <a:ext cx="4187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名词作动词，砌上垣墙。</a:t>
            </a:r>
            <a:endParaRPr lang="en-US" altLang="zh-CN" sz="2800" dirty="0"/>
          </a:p>
        </p:txBody>
      </p:sp>
      <p:sp>
        <p:nvSpPr>
          <p:cNvPr id="4" name="QB_7_BD.197_1#6998311b9?pid=5476da443&amp;color=0,0,0&amp;vtp=1&amp;bbb=1"/>
          <p:cNvSpPr/>
          <p:nvPr/>
        </p:nvSpPr>
        <p:spPr>
          <a:xfrm>
            <a:off x="612648" y="174441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先是庭中通南北为一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5" name="QB_7_AN.198_1#6998311b9.blank?pid=5476da443&amp;color=0,0,0&amp;vpa=93&amp;vtp=1&amp;bbb=1"/>
          <p:cNvSpPr/>
          <p:nvPr/>
        </p:nvSpPr>
        <p:spPr>
          <a:xfrm>
            <a:off x="1511967" y="2340678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数词作名词，一体。</a:t>
            </a:r>
            <a:endParaRPr lang="en-US" altLang="zh-CN" sz="2800" dirty="0"/>
          </a:p>
        </p:txBody>
      </p:sp>
      <p:sp>
        <p:nvSpPr>
          <p:cNvPr id="6" name="QB_7_BD.195_1#15f221cda?pid=5476da443&amp;color=0,0,0&amp;vtp=1&amp;bt=1&amp;bbb=1&amp;zzd= 1"/>
          <p:cNvSpPr/>
          <p:nvPr/>
        </p:nvSpPr>
        <p:spPr>
          <a:xfrm>
            <a:off x="1127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7_BD.195_1#15f221cda?pid=5476da443&amp;color=0,0,0&amp;vtp=1&amp;bt=1&amp;bbb=1&amp;zzd= 1"/>
          <p:cNvSpPr/>
          <p:nvPr/>
        </p:nvSpPr>
        <p:spPr>
          <a:xfrm>
            <a:off x="14826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7_BD.197_1#6998311b9?pid=5476da443&amp;color=0,0,0&amp;vtp=1&amp;bbb=1&amp;zzd= 1"/>
          <p:cNvSpPr/>
          <p:nvPr/>
        </p:nvSpPr>
        <p:spPr>
          <a:xfrm>
            <a:off x="3971830" y="240481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99_1#6621bc0b6?pid=5b868b4ff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再翻译句子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200_1#0ffdd9ce9?pid=6621bc0b6&amp;color=0,0,0&amp;vtp=1&amp;bbb=1"/>
          <p:cNvSpPr/>
          <p:nvPr/>
        </p:nvSpPr>
        <p:spPr>
          <a:xfrm>
            <a:off x="612648" y="111131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项脊轩，旧南阁子也。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4" name="QB_7_AN.201_1#0ffdd9ce9.blank?pid=6621bc0b6&amp;color=0,0,0&amp;vpa=94&amp;vtp=1&amp;bbb=1"/>
          <p:cNvSpPr/>
          <p:nvPr/>
        </p:nvSpPr>
        <p:spPr>
          <a:xfrm>
            <a:off x="1867567" y="1728538"/>
            <a:ext cx="45434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判断句，“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也”表判断。</a:t>
            </a:r>
            <a:endParaRPr lang="en-US" altLang="zh-CN" sz="2800" dirty="0"/>
          </a:p>
        </p:txBody>
      </p:sp>
      <p:sp>
        <p:nvSpPr>
          <p:cNvPr id="5" name="QB_7_AN.202_1#0ffdd9ce9.blank?pid=6621bc0b6&amp;color=0,0,0&amp;vpa=95&amp;vtp=1&amp;bbb=1"/>
          <p:cNvSpPr/>
          <p:nvPr/>
        </p:nvSpPr>
        <p:spPr>
          <a:xfrm>
            <a:off x="1867567" y="2355283"/>
            <a:ext cx="45450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项脊轩，是原来的南阁子。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3_1#d04c2af80?pid=6621bc0b6&amp;color=0,0,0&amp;mp=1&amp;vtp=1&amp;bt=1&amp;bb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妪，先大母婢也。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3" name="QB_7_AN.204_1#d04c2af80.blank?pid=6621bc0b6&amp;color=0,0,0&amp;mp=1&amp;vpa=96&amp;vtp=1&amp;bbb=1"/>
          <p:cNvSpPr/>
          <p:nvPr/>
        </p:nvSpPr>
        <p:spPr>
          <a:xfrm>
            <a:off x="1867567" y="1085220"/>
            <a:ext cx="45434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判断句，“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也”表判断。</a:t>
            </a:r>
            <a:endParaRPr lang="en-US" altLang="zh-CN" sz="2800" dirty="0"/>
          </a:p>
        </p:txBody>
      </p:sp>
      <p:sp>
        <p:nvSpPr>
          <p:cNvPr id="4" name="QB_7_AN.205_1#d04c2af80.blank?pid=6621bc0b6&amp;color=0,0,0&amp;mp=1&amp;vpa=97&amp;vtp=1&amp;bbb=1"/>
          <p:cNvSpPr/>
          <p:nvPr/>
        </p:nvSpPr>
        <p:spPr>
          <a:xfrm>
            <a:off x="1854867" y="1711965"/>
            <a:ext cx="6330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这个老婆婆，是我去世的祖母的婢女。</a:t>
            </a:r>
            <a:endParaRPr lang="en-US" altLang="zh-CN" sz="2800" dirty="0"/>
          </a:p>
        </p:txBody>
      </p:sp>
      <p:sp>
        <p:nvSpPr>
          <p:cNvPr id="5" name="QB_7_BD.206_1#7aa9e322c?pid=6621bc0b6&amp;color=0,0,0&amp;vtp=1&amp;bbb=1"/>
          <p:cNvSpPr/>
          <p:nvPr/>
        </p:nvSpPr>
        <p:spPr>
          <a:xfrm>
            <a:off x="612648" y="239782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尝居于此。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6" name="QB_7_AN.207_1#7aa9e322c.blank?pid=6621bc0b6&amp;color=0,0,0&amp;vpa=98&amp;vtp=1&amp;bbb=1"/>
          <p:cNvSpPr/>
          <p:nvPr/>
        </p:nvSpPr>
        <p:spPr>
          <a:xfrm>
            <a:off x="1854867" y="3015048"/>
            <a:ext cx="66865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状语后置句，正常语序应为“尝于此居”。</a:t>
            </a:r>
            <a:endParaRPr lang="en-US" altLang="zh-CN" sz="2800" dirty="0"/>
          </a:p>
        </p:txBody>
      </p:sp>
      <p:sp>
        <p:nvSpPr>
          <p:cNvPr id="7" name="QB_7_AN.208_1#7aa9e322c.blank?pid=6621bc0b6&amp;color=0,0,0&amp;vpa=99&amp;vtp=1&amp;bbb=1"/>
          <p:cNvSpPr/>
          <p:nvPr/>
        </p:nvSpPr>
        <p:spPr>
          <a:xfrm>
            <a:off x="1867567" y="3641793"/>
            <a:ext cx="3116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曾经在这里居住。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9_1#2eef61538?pid=6621bc0b6&amp;color=0,0,0&amp;mp=1&amp;vtp=1&amp;bt=1&amp;bbb=1&amp;hb=1"/>
          <p:cNvSpPr/>
          <p:nvPr/>
        </p:nvSpPr>
        <p:spPr>
          <a:xfrm>
            <a:off x="612648" y="468000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余自束发读书轩中。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3" name="QB_7_AN.210_1#2eef61538.blank?pid=6621bc0b6&amp;color=0,0,0&amp;mp=1&amp;vpa=100&amp;vtp=1&amp;bbb=1&amp;hb=1"/>
          <p:cNvSpPr/>
          <p:nvPr/>
        </p:nvSpPr>
        <p:spPr>
          <a:xfrm>
            <a:off x="612648" y="1085220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省略句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，状语后置句，“读书”后省略了“于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”，正常语序应为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余自束发（于）轩中读书”。</a:t>
            </a:r>
            <a:endParaRPr lang="en-US" altLang="zh-CN" sz="2800" dirty="0"/>
          </a:p>
        </p:txBody>
      </p:sp>
      <p:sp>
        <p:nvSpPr>
          <p:cNvPr id="4" name="QB_7_AN.211_1#2eef61538.blank?pid=6621bc0b6&amp;color=0,0,0&amp;mp=1&amp;vpa=101&amp;vtp=1&amp;bbb=1"/>
          <p:cNvSpPr/>
          <p:nvPr/>
        </p:nvSpPr>
        <p:spPr>
          <a:xfrm>
            <a:off x="1854867" y="2359665"/>
            <a:ext cx="6330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我从十五岁起就（在）项脊轩内读书。</a:t>
            </a:r>
            <a:endParaRPr lang="en-US" altLang="zh-CN" sz="2800" dirty="0"/>
          </a:p>
        </p:txBody>
      </p:sp>
      <p:sp>
        <p:nvSpPr>
          <p:cNvPr id="5" name="QB_7_BD.212_1#82111308b?pid=6621bc0b6&amp;color=0,0,0&amp;vtp=1&amp;bbb=1"/>
          <p:cNvSpPr/>
          <p:nvPr/>
        </p:nvSpPr>
        <p:spPr>
          <a:xfrm>
            <a:off x="612648" y="303282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偃仰啸歌，冥然兀坐。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</a:t>
            </a:r>
            <a:endParaRPr lang="en-US" altLang="zh-CN" sz="2800" dirty="0"/>
          </a:p>
        </p:txBody>
      </p:sp>
      <p:sp>
        <p:nvSpPr>
          <p:cNvPr id="6" name="QB_7_AN.213_1#82111308b.blank?pid=6621bc0b6&amp;color=0,0,0&amp;vpa=102&amp;vtp=1&amp;bbb=1"/>
          <p:cNvSpPr/>
          <p:nvPr/>
        </p:nvSpPr>
        <p:spPr>
          <a:xfrm>
            <a:off x="1867567" y="3650048"/>
            <a:ext cx="41862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省略句，省略主语“余”。</a:t>
            </a:r>
            <a:endParaRPr lang="en-US" altLang="zh-CN" sz="2800" dirty="0"/>
          </a:p>
        </p:txBody>
      </p:sp>
      <p:sp>
        <p:nvSpPr>
          <p:cNvPr id="7" name="QB_7_AN.214_1#82111308b.blank?pid=6621bc0b6&amp;color=0,0,0&amp;vpa=103&amp;vtp=1&amp;bbb=1"/>
          <p:cNvSpPr/>
          <p:nvPr/>
        </p:nvSpPr>
        <p:spPr>
          <a:xfrm>
            <a:off x="1854867" y="4276793"/>
            <a:ext cx="9545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（我）安居室内，长啸歌吟，（有时又）静静地独自端坐。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5_1#d15a35211?pid=5b868b4ff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古代文化常识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判断正误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T_7_BD.216_1#113fb7267?pid=d15a35211&amp;color=0,0,0&amp;vtp=1&amp;bbb=1&amp;hb=1"/>
          <p:cNvSpPr/>
          <p:nvPr/>
        </p:nvSpPr>
        <p:spPr>
          <a:xfrm>
            <a:off x="612648" y="111131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束发，是古代汉族男子成人自立的标志，而“结发”是成婚之夕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左女右束发共髻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指成婚。(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T_7_AN.217_1#113fb7267.bracket?pid=d15a35211&amp;color=0,0,0&amp;vpa=104&amp;vtp=1"/>
          <p:cNvSpPr/>
          <p:nvPr/>
        </p:nvSpPr>
        <p:spPr>
          <a:xfrm>
            <a:off x="5017166" y="1745683"/>
            <a:ext cx="615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7_AS.218_1#113fb7267?pid=d15a35211&amp;color=0,0,0&amp;vtp=1&amp;bbb=1&amp;hb=1"/>
          <p:cNvSpPr/>
          <p:nvPr/>
        </p:nvSpPr>
        <p:spPr>
          <a:xfrm>
            <a:off x="612648" y="2388303"/>
            <a:ext cx="10963656" cy="12158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[解析]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“束发，是古代汉族男子成人自立的标志”错误。“束发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”，古代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男孩成童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。古代男子二十岁时行加冠礼，表示成人自立。</a:t>
            </a:r>
            <a:endParaRPr lang="en-US" altLang="zh-CN" sz="2800" dirty="0"/>
          </a:p>
        </p:txBody>
      </p:sp>
      <p:sp>
        <p:nvSpPr>
          <p:cNvPr id="6" name="QT_7_BD.219_1#5067c4d68?pid=d15a35211&amp;color=0,0,0&amp;vtp=1&amp;bbb=1"/>
          <p:cNvSpPr/>
          <p:nvPr/>
        </p:nvSpPr>
        <p:spPr>
          <a:xfrm>
            <a:off x="612648" y="3675893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诸父，伯父、叔父的统称。“异爨”，分灶做饭，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意思是分家。(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T_7_AN.220_1#5067c4d68.bracket?pid=d15a35211&amp;color=0,0,0&amp;vpa=105&amp;vtp=1"/>
          <p:cNvSpPr/>
          <p:nvPr/>
        </p:nvSpPr>
        <p:spPr>
          <a:xfrm>
            <a:off x="10741692" y="3672083"/>
            <a:ext cx="454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2864802?pid=0698db029&amp;color=0,173,163&amp;vtp=1&amp;bt=1&amp;bbb=1"/>
          <p:cNvSpPr/>
          <p:nvPr/>
        </p:nvSpPr>
        <p:spPr>
          <a:xfrm>
            <a:off x="612648" y="466344"/>
            <a:ext cx="10963656" cy="487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读写结合</a:t>
            </a:r>
            <a:endParaRPr lang="en-US" altLang="zh-CN" sz="3200" dirty="0"/>
          </a:p>
        </p:txBody>
      </p:sp>
      <p:sp>
        <p:nvSpPr>
          <p:cNvPr id="3" name="C_6_BD#7c8aebc80?pid=872864802&amp;color=0,0,0&amp;vtp=1&amp;bbb=1"/>
          <p:cNvSpPr/>
          <p:nvPr/>
        </p:nvSpPr>
        <p:spPr>
          <a:xfrm>
            <a:off x="612648" y="963549"/>
            <a:ext cx="10963656" cy="51676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一、课内积累</a:t>
            </a:r>
            <a:endParaRPr lang="en-US" altLang="zh-CN" sz="3000" dirty="0"/>
          </a:p>
        </p:txBody>
      </p:sp>
      <p:sp>
        <p:nvSpPr>
          <p:cNvPr id="4" name="P_7_BD#754483e94?pid=7c8aebc80&amp;color=0,0,0&amp;vtp=1&amp;bbb=1&amp;hb=1"/>
          <p:cNvSpPr/>
          <p:nvPr/>
        </p:nvSpPr>
        <p:spPr>
          <a:xfrm>
            <a:off x="612648" y="1540764"/>
            <a:ext cx="10963656" cy="46266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割舍不下的亲情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李密与祖母相依为命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茕茕孑立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形影相吊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的日子里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祖母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以佝偻之躯为他撑起一片天地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蜀汉亡后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晋武帝屡召这位以辩才闻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名的蜀汉旧臣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他却含泪写道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臣无祖母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无以至今日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祖母无臣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无以终余年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将九旬祖母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日薄西山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的残年与自身四十四岁的盛年并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这不仅是生命的对照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更是赤子面对至亲迟暮的本能惶恐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借乌鸦反哺叩问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人若忘养育之恩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何以立身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千年之后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这封泣血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陈情之表仍昭示着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功名利禄皆云烟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唯亲情如永恒星光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照彻生命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8cf3715e?htil=1&amp;pid=5c67bbe09&amp;color=0,0,0&amp;vtp=1&amp;bbb=1&amp;hb=1&amp;hs=1"/>
          <p:cNvSpPr/>
          <p:nvPr/>
        </p:nvSpPr>
        <p:spPr>
          <a:xfrm>
            <a:off x="612648" y="468000"/>
            <a:ext cx="10968012" cy="31421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，感情真挚，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叙写家事细节，亲切生动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；篇幅短小，言简意赅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；结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构精巧。他是明代 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唐宋派”代表作家，被称为“今之欧阳修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”，对清代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桐城派散文影响很大。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代表作品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：《项脊轩志》《寒花葬志》《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先妣事略》《思子亭记》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三吴水利录》《御倭议》等。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54483e94?pid=7c8aebc80&amp;color=0,0,0&amp;mp=1&amp;vtp=1&amp;bt=1&amp;bbb=1"/>
          <p:cNvSpPr/>
          <p:nvPr/>
        </p:nvSpPr>
        <p:spPr>
          <a:xfrm>
            <a:off x="612648" y="468000"/>
            <a:ext cx="10963656" cy="12039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运用角度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感恩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亲情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真诚的力量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#2.1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54483e94?pid=7c8aebc80&amp;color=0,0,0&amp;mp=1&amp;vtp=1&amp;bt=1&amp;bbb=1&amp;hb=1"/>
          <p:cNvSpPr/>
          <p:nvPr/>
        </p:nvSpPr>
        <p:spPr>
          <a:xfrm>
            <a:off x="612648" y="468000"/>
            <a:ext cx="10963656" cy="56172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素材运用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孝道是中华文明永恒的精神坐标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面对晋武帝的诏令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李密将九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旬祖母的垂暮与自己的盛年并置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日薄西山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的沉痛与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乌鸟私情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的恳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切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让帝王为之动容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这份至诚至孝的赤子之心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打破了君臣尊卑的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礼教壁垒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印证了真诚才是叩击人心的终极力量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古往今来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多少孝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行都在诠释这份生命最本真的情感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子路为双亲百里负米而不觉其苦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杨香为救父亲而敢于徒手搏虎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这些质朴的孝行没有惊天动地的壮举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却如溪流般浸润着中华文明的土壤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当功名利禄的浮云散尽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唯有至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诚孝心如同北斗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永远为迷失的旅人指引归途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#3.1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d461c48d?pid=872864802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二、课外拓展</a:t>
            </a:r>
            <a:endParaRPr lang="en-US" altLang="zh-CN" sz="3000" dirty="0"/>
          </a:p>
        </p:txBody>
      </p:sp>
      <p:sp>
        <p:nvSpPr>
          <p:cNvPr id="3" name="P_7#abe6ed98d?pid=2d461c48d&amp;color=0,0,0&amp;vtp=1&amp;bbb=1"/>
          <p:cNvSpPr/>
          <p:nvPr/>
        </p:nvSpPr>
        <p:spPr>
          <a:xfrm>
            <a:off x="612648" y="1135253"/>
            <a:ext cx="10963656" cy="12158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先妣事略</a:t>
            </a:r>
            <a:endParaRPr lang="en-US" altLang="zh-CN" sz="2800" dirty="0"/>
          </a:p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归有光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abe6ed98d?htil=1&amp;pid=2d461c48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6624" y="468000"/>
            <a:ext cx="6784848" cy="481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abe6ed98d?htil=1&amp;pid=2d461c48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7480" y="468000"/>
            <a:ext cx="6793992" cy="556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abe6ed98d?htil=1&amp;pid=2d461c48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8880" y="468000"/>
            <a:ext cx="7260336" cy="544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abe6ed98d?htil=1&amp;pid=2d461c48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5150" y="468000"/>
            <a:ext cx="5227796" cy="479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abe6ed98d?htil=1&amp;pid=2d461c48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784" y="468000"/>
            <a:ext cx="6501384" cy="466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abe6ed98d?htil=1&amp;pid=2d461c48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8880" y="468000"/>
            <a:ext cx="7260336" cy="414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abe6ed98d?htil=1&amp;pid=2d461c48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2888" y="468000"/>
            <a:ext cx="7132320" cy="454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3db7bc66?pid=292360368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二、写作背景</a:t>
            </a:r>
            <a:endParaRPr lang="en-US" altLang="zh-CN" sz="3000" dirty="0"/>
          </a:p>
        </p:txBody>
      </p:sp>
      <p:sp>
        <p:nvSpPr>
          <p:cNvPr id="3" name="P_6_BD#39eb96f7c?pid=83db7bc66&amp;color=0,0,0&amp;vtp=1&amp;bbb=1&amp;hb=1"/>
          <p:cNvSpPr/>
          <p:nvPr/>
        </p:nvSpPr>
        <p:spPr>
          <a:xfrm>
            <a:off x="612648" y="1135253"/>
            <a:ext cx="10963656" cy="445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归有光的祖上五世同堂，到归有光出生，大家庭“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口多而心异”，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开始分崩离析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，于是分家。归有光不得不面对家风日薄的现实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，又因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考试不利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，无功名,无法光宗耀祖，他在家乡备受嘲讽与冷遇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，使得他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更加珍视家人的感情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。他幼年丧母，少时祖母去世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，不到而立之年爱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妻又离世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。这三代女性，是他的感情依托，却一一离去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。他失去了亲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，不堪重负，在隐痛之下，睹物思人，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借项脊轩抒发对亲人的思念，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缓解内心的痛苦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。归有光原居昆山，“项脊轩”是他在昆山时的书斋名。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abe6ed98d?htil=1&amp;pid=2d461c48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5728" y="468000"/>
            <a:ext cx="7397496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7_BD#abe6ed98d?pid=2d461c48d&amp;color=0,0,0&amp;vtp=1&amp;bbb=1"/>
          <p:cNvSpPr/>
          <p:nvPr/>
        </p:nvSpPr>
        <p:spPr>
          <a:xfrm>
            <a:off x="612648" y="3589152"/>
            <a:ext cx="10963656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（有删改）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be6ed98d?pid=2d461c48d&amp;color=0,0,0&amp;vtp=1&amp;bt=1&amp;bbb=1&amp;hb=1"/>
          <p:cNvSpPr/>
          <p:nvPr/>
        </p:nvSpPr>
        <p:spPr>
          <a:xfrm>
            <a:off x="612648" y="468000"/>
            <a:ext cx="10963656" cy="31589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名师赏评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本文是一篇追忆亡母的记叙性散文，主要借母亲生前的一些日常生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活琐事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，表现母亲治家的勤俭、对孩子的期望。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作者多运用细节描写，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于细微处见精神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。文笔极简省，寄深味于平简之中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。除个别地方抑制不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住宣泄了感情外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，大多运用白描，在平淡的叙事中寄寓着深挚之情。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15490238?pid=872864802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三、读写结合</a:t>
            </a:r>
            <a:endParaRPr lang="en-US" altLang="zh-CN" sz="3000" dirty="0"/>
          </a:p>
        </p:txBody>
      </p:sp>
      <p:sp>
        <p:nvSpPr>
          <p:cNvPr id="3" name="QB_7_BD.223_1#6314b58ce?pid=b15490238&amp;color=0,0,0&amp;vtp=1&amp;bbb=1&amp;hb=1&amp;hltap=1"/>
          <p:cNvSpPr/>
          <p:nvPr/>
        </p:nvSpPr>
        <p:spPr>
          <a:xfrm>
            <a:off x="612648" y="1135253"/>
            <a:ext cx="1096365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《项脊轩志》借那株亭亭如盖的枇杷树寄托了作者的无限深情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，给读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者留下了深刻的印象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。试根据自己的理解，运用借物抒情的手法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一段文字表达自己的情感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7_AN.224_1#6314b58ce?pid=b15490238&amp;color=0,0,0&amp;vtp=1&amp;bbb=1&amp;hb=1&amp;hla=1"/>
          <p:cNvSpPr/>
          <p:nvPr/>
        </p:nvSpPr>
        <p:spPr>
          <a:xfrm>
            <a:off x="612648" y="3042793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示例）一帘幽梦，梦寄荷塘。避世于红尘纷扰之外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，傲然于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狂风暴雨之中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。任世间潮起潮落，独守一份孤独，一份寂寞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，一份清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幽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，一份恬淡。绚烂于荷塘一隅，火热于绿叶之上，不张扬，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不浮躁，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平静一生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，无欲无求，这便是荷。（运用借物抒情的手法4分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，描写生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、逼真4分，语言流畅、感情真挚2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caa092c?pid=292360368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三、知识链接</a:t>
            </a:r>
            <a:endParaRPr lang="en-US" altLang="zh-CN" sz="3000" dirty="0"/>
          </a:p>
        </p:txBody>
      </p:sp>
      <p:sp>
        <p:nvSpPr>
          <p:cNvPr id="3" name="P_6_BD#c79bbc04b?pid=1fcaa092c&amp;color=0,0,0&amp;vtp=1&amp;bbb=1&amp;hb=1"/>
          <p:cNvSpPr/>
          <p:nvPr/>
        </p:nvSpPr>
        <p:spPr>
          <a:xfrm>
            <a:off x="612648" y="1135253"/>
            <a:ext cx="10963656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志是古代记事状物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、抒发感情的一种文体，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大都记录人物事迹，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撷取日常琐事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，通过细节描写，来抒情言志。如归有光的《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项脊轩志》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寒花葬志》。“志”与“记”相似，但二者仍有区别：“记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”通常用以记事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或记物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，“志”则大都用以记录人物事迹。《项脊轩志》虽是记“轩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内容偏重人物事迹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，因此以“志”为名。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1a0a720d?pid=292360368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四、文意梳理</a:t>
            </a:r>
            <a:endParaRPr lang="en-US" altLang="zh-CN" sz="3000" dirty="0"/>
          </a:p>
        </p:txBody>
      </p:sp>
      <p:pic>
        <p:nvPicPr>
          <p:cNvPr id="3" name="P_6_BD#8ffa0cd2f?pid=c1a0a720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3664" y="1196975"/>
            <a:ext cx="8421624" cy="450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14882</Words>
  <Application>WPS 演示</Application>
  <PresentationFormat>宽屏</PresentationFormat>
  <Paragraphs>786</Paragraphs>
  <Slides>72</Slides>
  <Notes>69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72</vt:i4>
      </vt:variant>
    </vt:vector>
  </HeadingPairs>
  <TitlesOfParts>
    <vt:vector size="88" baseType="lpstr">
      <vt:lpstr>Arial</vt:lpstr>
      <vt:lpstr>宋体</vt:lpstr>
      <vt:lpstr>Wingdings</vt:lpstr>
      <vt:lpstr>Times New Roman</vt:lpstr>
      <vt:lpstr>微软雅黑</vt:lpstr>
      <vt:lpstr>Times New Roman</vt:lpstr>
      <vt:lpstr>方正粗等线简体</vt:lpstr>
      <vt:lpstr>宋体</vt:lpstr>
      <vt:lpstr>Cambria Math</vt:lpstr>
      <vt:lpstr>Calibri</vt:lpstr>
      <vt:lpstr>Arial Unicode MS</vt:lpstr>
      <vt:lpstr>等线</vt:lpstr>
      <vt:lpstr>楷体</vt:lpstr>
      <vt:lpstr>Calibri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曲一线</cp:lastModifiedBy>
  <cp:revision>5</cp:revision>
  <dcterms:created xsi:type="dcterms:W3CDTF">2025-07-25T03:38:00Z</dcterms:created>
  <dcterms:modified xsi:type="dcterms:W3CDTF">2025-09-04T03:34:40Z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BAAA7BBB3D9C4FBE903C6A479F807576_12</vt:lpwstr>
  </property>
  <property fmtid="{D5CDD505-2E9C-101B-9397-08002B2CF9AE}" pid="3" name="KSOProductBuildVer">
    <vt:lpwstr>2052-12.1.0.22529</vt:lpwstr>
  </property>
</Properties>
</file>